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charts/chart1.xml" ContentType="application/vnd.openxmlformats-officedocument.drawingml.chart+xml"/>
  <Override PartName="/ppt/charts/chart2.xml" ContentType="application/vnd.openxmlformats-officedocument.drawingml.char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2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259768"/>
          <c:y val="0.259768"/>
          <c:w val="0.480464"/>
          <c:h val="0.467964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Intäk</c:v>
                </c:pt>
              </c:strCache>
            </c:strRef>
          </c:tx>
          <c:spPr>
            <a:solidFill>
              <a:schemeClr val="accent1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explosion val="0"/>
          <c:dPt>
            <c:idx val="0"/>
            <c:explosion val="0"/>
            <c:spPr>
              <a:solidFill>
                <a:schemeClr val="accent1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"/>
            <c:explosion val="0"/>
            <c:spPr>
              <a:solidFill>
                <a:schemeClr val="accent2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2"/>
            <c:explosion val="0"/>
            <c:spPr>
              <a:solidFill>
                <a:schemeClr val="accent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3"/>
            <c:explosion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4"/>
            <c:explosion val="0"/>
            <c:spPr>
              <a:solidFill>
                <a:schemeClr val="accent5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5"/>
            <c:explosion val="0"/>
            <c:spPr>
              <a:solidFill>
                <a:schemeClr val="accent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6"/>
            <c:explosion val="0"/>
            <c:spPr>
              <a:solidFill>
                <a:srgbClr val="255E91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 i="0" strike="noStrike" sz="1400" u="none">
                    <a:solidFill>
                      <a:srgbClr val="404040"/>
                    </a:solidFill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noFill/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</c:dLbls>
          <c:cat>
            <c:strRef>
              <c:f>Sheet1!$B$1:$H$1</c:f>
              <c:strCache>
                <c:ptCount val="7"/>
                <c:pt idx="0">
                  <c:v>Medlems/träningsavgifter</c:v>
                </c:pt>
                <c:pt idx="1">
                  <c:v>Bidrag</c:v>
                </c:pt>
                <c:pt idx="2">
                  <c:v>Sponsring/Bingo</c:v>
                </c:pt>
                <c:pt idx="3">
                  <c:v>Swedbanskligan/Läger</c:v>
                </c:pt>
                <c:pt idx="4">
                  <c:v>Café Jump Stop</c:v>
                </c:pt>
                <c:pt idx="5">
                  <c:v>NIU/Bergtorp</c:v>
                </c:pt>
                <c:pt idx="6">
                  <c:v>Motionslag</c:v>
                </c:pt>
              </c:strCache>
            </c:strRef>
          </c:cat>
          <c:val>
            <c:numRef>
              <c:f>Sheet1!$B$2:$H$2</c:f>
              <c:numCache>
                <c:ptCount val="7"/>
                <c:pt idx="0">
                  <c:v>1150000.000000</c:v>
                </c:pt>
                <c:pt idx="1">
                  <c:v>1000000.000000</c:v>
                </c:pt>
                <c:pt idx="2">
                  <c:v>135000.000000</c:v>
                </c:pt>
                <c:pt idx="3">
                  <c:v>100000.000000</c:v>
                </c:pt>
                <c:pt idx="4">
                  <c:v>50000.000000</c:v>
                </c:pt>
                <c:pt idx="5">
                  <c:v>400000.000000</c:v>
                </c:pt>
                <c:pt idx="6">
                  <c:v>50000.000000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261551"/>
          <c:y val="0.261551"/>
          <c:w val="0.476897"/>
          <c:h val="0.464397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Försäljning</c:v>
                </c:pt>
              </c:strCache>
            </c:strRef>
          </c:tx>
          <c:spPr>
            <a:solidFill>
              <a:schemeClr val="accent1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explosion val="0"/>
          <c:dPt>
            <c:idx val="0"/>
            <c:explosion val="0"/>
            <c:spPr>
              <a:solidFill>
                <a:schemeClr val="accent1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"/>
            <c:explosion val="0"/>
            <c:spPr>
              <a:solidFill>
                <a:schemeClr val="accent2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2"/>
            <c:explosion val="0"/>
            <c:spPr>
              <a:solidFill>
                <a:schemeClr val="accent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3"/>
            <c:explosion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4"/>
            <c:explosion val="0"/>
            <c:spPr>
              <a:solidFill>
                <a:schemeClr val="accent5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5"/>
            <c:explosion val="0"/>
            <c:spPr>
              <a:solidFill>
                <a:schemeClr val="accent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6"/>
            <c:explosion val="0"/>
            <c:spPr>
              <a:solidFill>
                <a:srgbClr val="255E91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7"/>
            <c:explosion val="0"/>
            <c:spPr>
              <a:solidFill>
                <a:srgbClr val="9E480E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numFmt formatCode="#,##0" sourceLinked="0"/>
              <c:txPr>
                <a:bodyPr/>
                <a:lstStyle/>
                <a:p>
                  <a:pPr>
                    <a:defRPr b="1" i="0" strike="noStrike" sz="1400" u="none">
                      <a:solidFill>
                        <a:srgbClr val="404040"/>
                      </a:solidFill>
                      <a:latin typeface="Calibri"/>
                    </a:defRPr>
                  </a:pPr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 i="0" strike="noStrike" sz="1400" u="none">
                    <a:solidFill>
                      <a:srgbClr val="404040"/>
                    </a:solidFill>
                    <a:latin typeface="Calibri"/>
                  </a:defRPr>
                </a:pPr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noFill/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</c:dLbls>
          <c:cat>
            <c:strRef>
              <c:f>Sheet1!$B$1:$I$1</c:f>
              <c:strCache>
                <c:ptCount val="8"/>
                <c:pt idx="0">
                  <c:v>Kansli och ledare NiU/Bergtorp</c:v>
                </c:pt>
                <c:pt idx="1">
                  <c:v>Norrort</c:v>
                </c:pt>
                <c:pt idx="2">
                  <c:v>Hallhyror</c:v>
                </c:pt>
                <c:pt idx="3">
                  <c:v>Ledarutv</c:v>
                </c:pt>
                <c:pt idx="4">
                  <c:v>Seriespel</c:v>
                </c:pt>
                <c:pt idx="5">
                  <c:v>Domaravg</c:v>
                </c:pt>
                <c:pt idx="6">
                  <c:v>RM</c:v>
                </c:pt>
                <c:pt idx="7">
                  <c:v>Matchutr</c:v>
                </c:pt>
              </c:strCache>
            </c:strRef>
          </c:cat>
          <c:val>
            <c:numRef>
              <c:f>Sheet1!$B$2:$I$2</c:f>
              <c:numCache>
                <c:ptCount val="8"/>
                <c:pt idx="0">
                  <c:v>1500000.000000</c:v>
                </c:pt>
                <c:pt idx="1">
                  <c:v>300000.000000</c:v>
                </c:pt>
                <c:pt idx="2">
                  <c:v>300000.000000</c:v>
                </c:pt>
                <c:pt idx="3">
                  <c:v>150000.000000</c:v>
                </c:pt>
                <c:pt idx="4">
                  <c:v>115000.000000</c:v>
                </c:pt>
                <c:pt idx="5">
                  <c:v>110000.000000</c:v>
                </c:pt>
                <c:pt idx="6">
                  <c:v>60000.000000</c:v>
                </c:pt>
                <c:pt idx="7">
                  <c:v>75000.000000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Shape 43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34" name="Shape 43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12" name="Brödtext nivå ett…"/>
          <p:cNvSpPr txBox="1"/>
          <p:nvPr>
            <p:ph type="body" sz="quarter" idx="1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93" name="Brödtext nivå et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94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eltext"/>
          <p:cNvSpPr txBox="1"/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102" name="Brödtext nivå ett…"/>
          <p:cNvSpPr txBox="1"/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0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indshare Cover Slide (Image)">
    <p:bg>
      <p:bgPr>
        <a:solidFill>
          <a:srgbClr val="2D0C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MindshareLogo"/>
          <p:cNvGrpSpPr/>
          <p:nvPr/>
        </p:nvGrpSpPr>
        <p:grpSpPr>
          <a:xfrm>
            <a:off x="742055" y="2508323"/>
            <a:ext cx="2064008" cy="635890"/>
            <a:chOff x="-2" y="0"/>
            <a:chExt cx="2064006" cy="635888"/>
          </a:xfrm>
        </p:grpSpPr>
        <p:pic>
          <p:nvPicPr>
            <p:cNvPr id="110" name="logo graphic" descr="logo graphic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428110" y="0"/>
              <a:ext cx="635895" cy="63589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20" name="letters"/>
            <p:cNvGrpSpPr/>
            <p:nvPr/>
          </p:nvGrpSpPr>
          <p:grpSpPr>
            <a:xfrm>
              <a:off x="-3" y="242813"/>
              <a:ext cx="1351727" cy="150264"/>
              <a:chOff x="-1" y="0"/>
              <a:chExt cx="1351725" cy="150262"/>
            </a:xfrm>
          </p:grpSpPr>
          <p:sp>
            <p:nvSpPr>
              <p:cNvPr id="111" name="Freeform 6"/>
              <p:cNvSpPr/>
              <p:nvPr/>
            </p:nvSpPr>
            <p:spPr>
              <a:xfrm>
                <a:off x="-2" y="1655"/>
                <a:ext cx="168803" cy="1472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2" name="Freeform 7"/>
              <p:cNvSpPr/>
              <p:nvPr/>
            </p:nvSpPr>
            <p:spPr>
              <a:xfrm>
                <a:off x="906222" y="993"/>
                <a:ext cx="168804" cy="1479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3" name="Freeform 8"/>
              <p:cNvSpPr/>
              <p:nvPr/>
            </p:nvSpPr>
            <p:spPr>
              <a:xfrm>
                <a:off x="257170" y="1655"/>
                <a:ext cx="148613" cy="1472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4" name="Freeform 9"/>
              <p:cNvSpPr/>
              <p:nvPr/>
            </p:nvSpPr>
            <p:spPr>
              <a:xfrm>
                <a:off x="435568" y="1655"/>
                <a:ext cx="147621" cy="1472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5" name="Freeform 10"/>
              <p:cNvSpPr/>
              <p:nvPr/>
            </p:nvSpPr>
            <p:spPr>
              <a:xfrm>
                <a:off x="1093889" y="1655"/>
                <a:ext cx="128092" cy="1472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6" name="Freeform 11"/>
              <p:cNvSpPr/>
              <p:nvPr/>
            </p:nvSpPr>
            <p:spPr>
              <a:xfrm>
                <a:off x="198587" y="1655"/>
                <a:ext cx="29791" cy="1472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7" name="Freeform 12"/>
              <p:cNvSpPr/>
              <p:nvPr/>
            </p:nvSpPr>
            <p:spPr>
              <a:xfrm>
                <a:off x="751985" y="1655"/>
                <a:ext cx="136366" cy="1472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8" name="Freeform 13"/>
              <p:cNvSpPr/>
              <p:nvPr/>
            </p:nvSpPr>
            <p:spPr>
              <a:xfrm>
                <a:off x="599736" y="-2"/>
                <a:ext cx="125775" cy="1502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2075" y="8775"/>
                    </a:moveTo>
                    <a:cubicBezTo>
                      <a:pt x="8452" y="8325"/>
                      <a:pt x="6171" y="7987"/>
                      <a:pt x="6171" y="6300"/>
                    </a:cubicBezTo>
                    <a:cubicBezTo>
                      <a:pt x="6171" y="4837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3"/>
                      <a:pt x="20929" y="2813"/>
                      <a:pt x="20929" y="2813"/>
                    </a:cubicBezTo>
                    <a:cubicBezTo>
                      <a:pt x="20929" y="2700"/>
                      <a:pt x="20929" y="2588"/>
                      <a:pt x="20929" y="2588"/>
                    </a:cubicBezTo>
                    <a:cubicBezTo>
                      <a:pt x="20929" y="2363"/>
                      <a:pt x="20795" y="2138"/>
                      <a:pt x="20527" y="2025"/>
                    </a:cubicBezTo>
                    <a:cubicBezTo>
                      <a:pt x="20393" y="1913"/>
                      <a:pt x="20393" y="1913"/>
                      <a:pt x="20393" y="1913"/>
                    </a:cubicBezTo>
                    <a:cubicBezTo>
                      <a:pt x="17843" y="788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7"/>
                      <a:pt x="3354" y="10800"/>
                    </a:cubicBezTo>
                    <a:cubicBezTo>
                      <a:pt x="5366" y="12038"/>
                      <a:pt x="8184" y="12375"/>
                      <a:pt x="10733" y="12712"/>
                    </a:cubicBezTo>
                    <a:cubicBezTo>
                      <a:pt x="14221" y="13162"/>
                      <a:pt x="16368" y="13388"/>
                      <a:pt x="16368" y="14962"/>
                    </a:cubicBezTo>
                    <a:cubicBezTo>
                      <a:pt x="16368" y="17437"/>
                      <a:pt x="12209" y="17662"/>
                      <a:pt x="10465" y="17662"/>
                    </a:cubicBezTo>
                    <a:cubicBezTo>
                      <a:pt x="7647" y="17662"/>
                      <a:pt x="5098" y="17100"/>
                      <a:pt x="2952" y="15975"/>
                    </a:cubicBezTo>
                    <a:cubicBezTo>
                      <a:pt x="2415" y="15637"/>
                      <a:pt x="2415" y="15637"/>
                      <a:pt x="2415" y="15637"/>
                    </a:cubicBezTo>
                    <a:cubicBezTo>
                      <a:pt x="2012" y="16087"/>
                      <a:pt x="2012" y="16087"/>
                      <a:pt x="2012" y="16087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2"/>
                      <a:pt x="5635" y="21600"/>
                      <a:pt x="10330" y="21600"/>
                    </a:cubicBezTo>
                    <a:cubicBezTo>
                      <a:pt x="17173" y="21600"/>
                      <a:pt x="21600" y="19012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9" name="Freeform 14"/>
              <p:cNvSpPr/>
              <p:nvPr/>
            </p:nvSpPr>
            <p:spPr>
              <a:xfrm>
                <a:off x="1243160" y="1655"/>
                <a:ext cx="108565" cy="1472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</p:grpSp>
      </p:grpSp>
      <p:sp>
        <p:nvSpPr>
          <p:cNvPr id="122" name="Titeltext"/>
          <p:cNvSpPr txBox="1"/>
          <p:nvPr>
            <p:ph type="title"/>
          </p:nvPr>
        </p:nvSpPr>
        <p:spPr>
          <a:xfrm>
            <a:off x="3360342" y="1889760"/>
            <a:ext cx="8376879" cy="2111141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b="1" cap="all" sz="3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23" name="Brödtext nivå ett…"/>
          <p:cNvSpPr txBox="1"/>
          <p:nvPr>
            <p:ph type="body" sz="quarter" idx="1"/>
          </p:nvPr>
        </p:nvSpPr>
        <p:spPr>
          <a:xfrm>
            <a:off x="3361568" y="4258733"/>
            <a:ext cx="8375651" cy="939803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24" name="Straight Connector 33"/>
          <p:cNvSpPr/>
          <p:nvPr/>
        </p:nvSpPr>
        <p:spPr>
          <a:xfrm>
            <a:off x="3328415" y="4022630"/>
            <a:ext cx="8400003" cy="2"/>
          </a:xfrm>
          <a:prstGeom prst="line">
            <a:avLst/>
          </a:prstGeom>
          <a:ln w="635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5" name="Straight Connector 47"/>
          <p:cNvSpPr/>
          <p:nvPr/>
        </p:nvSpPr>
        <p:spPr>
          <a:xfrm>
            <a:off x="478060" y="1631949"/>
            <a:ext cx="2614393" cy="4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6" name="Straight Connector 49"/>
          <p:cNvSpPr/>
          <p:nvPr/>
        </p:nvSpPr>
        <p:spPr>
          <a:xfrm>
            <a:off x="3329518" y="1631949"/>
            <a:ext cx="8383894" cy="3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7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o Client Cover Slide (Image)">
    <p:bg>
      <p:bgPr>
        <a:solidFill>
          <a:srgbClr val="2D0C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eltext"/>
          <p:cNvSpPr txBox="1"/>
          <p:nvPr>
            <p:ph type="title"/>
          </p:nvPr>
        </p:nvSpPr>
        <p:spPr>
          <a:xfrm>
            <a:off x="3384296" y="1885950"/>
            <a:ext cx="8375906" cy="2109217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b="1" cap="all" sz="3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35" name="Brödtext nivå ett…"/>
          <p:cNvSpPr txBox="1"/>
          <p:nvPr>
            <p:ph type="body" sz="quarter" idx="1"/>
          </p:nvPr>
        </p:nvSpPr>
        <p:spPr>
          <a:xfrm>
            <a:off x="3384551" y="4249165"/>
            <a:ext cx="8375651" cy="940482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6" name="Picture Placeholder 4"/>
          <p:cNvSpPr/>
          <p:nvPr>
            <p:ph type="pic" sz="quarter" idx="21"/>
          </p:nvPr>
        </p:nvSpPr>
        <p:spPr>
          <a:xfrm>
            <a:off x="885060" y="1885950"/>
            <a:ext cx="1778001" cy="18965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grpSp>
        <p:nvGrpSpPr>
          <p:cNvPr id="148" name="MindshareLogo"/>
          <p:cNvGrpSpPr/>
          <p:nvPr/>
        </p:nvGrpSpPr>
        <p:grpSpPr>
          <a:xfrm>
            <a:off x="10201664" y="5877270"/>
            <a:ext cx="1462960" cy="450718"/>
            <a:chOff x="0" y="0"/>
            <a:chExt cx="1462959" cy="450716"/>
          </a:xfrm>
        </p:grpSpPr>
        <p:pic>
          <p:nvPicPr>
            <p:cNvPr id="137" name="logo graphic" descr="logo graphic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012239" y="-1"/>
              <a:ext cx="450721" cy="45071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47" name="letters"/>
            <p:cNvGrpSpPr/>
            <p:nvPr/>
          </p:nvGrpSpPr>
          <p:grpSpPr>
            <a:xfrm>
              <a:off x="-1" y="172104"/>
              <a:ext cx="958100" cy="106507"/>
              <a:chOff x="0" y="0"/>
              <a:chExt cx="958098" cy="106506"/>
            </a:xfrm>
          </p:grpSpPr>
          <p:sp>
            <p:nvSpPr>
              <p:cNvPr id="138" name="Freeform 6"/>
              <p:cNvSpPr/>
              <p:nvPr/>
            </p:nvSpPr>
            <p:spPr>
              <a:xfrm>
                <a:off x="0" y="1172"/>
                <a:ext cx="11964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39" name="Freeform 7"/>
              <p:cNvSpPr/>
              <p:nvPr/>
            </p:nvSpPr>
            <p:spPr>
              <a:xfrm>
                <a:off x="642327" y="703"/>
                <a:ext cx="119647" cy="104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40" name="Freeform 8"/>
              <p:cNvSpPr/>
              <p:nvPr/>
            </p:nvSpPr>
            <p:spPr>
              <a:xfrm>
                <a:off x="182281" y="1172"/>
                <a:ext cx="10533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41" name="Freeform 9"/>
              <p:cNvSpPr/>
              <p:nvPr/>
            </p:nvSpPr>
            <p:spPr>
              <a:xfrm>
                <a:off x="308728" y="1172"/>
                <a:ext cx="104635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42" name="Freeform 10"/>
              <p:cNvSpPr/>
              <p:nvPr/>
            </p:nvSpPr>
            <p:spPr>
              <a:xfrm>
                <a:off x="775343" y="1172"/>
                <a:ext cx="90794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43" name="Freeform 11"/>
              <p:cNvSpPr/>
              <p:nvPr/>
            </p:nvSpPr>
            <p:spPr>
              <a:xfrm>
                <a:off x="140757" y="1172"/>
                <a:ext cx="2111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44" name="Freeform 12"/>
              <p:cNvSpPr/>
              <p:nvPr/>
            </p:nvSpPr>
            <p:spPr>
              <a:xfrm>
                <a:off x="533005" y="1172"/>
                <a:ext cx="96656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45" name="Freeform 13"/>
              <p:cNvSpPr/>
              <p:nvPr/>
            </p:nvSpPr>
            <p:spPr>
              <a:xfrm>
                <a:off x="425090" y="-1"/>
                <a:ext cx="89150" cy="1065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2075" y="8775"/>
                    </a:moveTo>
                    <a:cubicBezTo>
                      <a:pt x="8452" y="8325"/>
                      <a:pt x="6171" y="7988"/>
                      <a:pt x="6171" y="6300"/>
                    </a:cubicBezTo>
                    <a:cubicBezTo>
                      <a:pt x="6171" y="4838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8"/>
                      <a:pt x="3354" y="10800"/>
                    </a:cubicBezTo>
                    <a:cubicBezTo>
                      <a:pt x="5366" y="12037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2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7"/>
                      <a:pt x="2415" y="15637"/>
                      <a:pt x="2415" y="15637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2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46" name="Freeform 14"/>
              <p:cNvSpPr/>
              <p:nvPr/>
            </p:nvSpPr>
            <p:spPr>
              <a:xfrm>
                <a:off x="881148" y="1172"/>
                <a:ext cx="76951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</p:grpSp>
      </p:grpSp>
      <p:sp>
        <p:nvSpPr>
          <p:cNvPr id="149" name="Straight Connector 19"/>
          <p:cNvSpPr/>
          <p:nvPr/>
        </p:nvSpPr>
        <p:spPr>
          <a:xfrm>
            <a:off x="3328415" y="4022630"/>
            <a:ext cx="8400003" cy="2"/>
          </a:xfrm>
          <a:prstGeom prst="line">
            <a:avLst/>
          </a:prstGeom>
          <a:ln w="635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50" name="Straight Connector 37"/>
          <p:cNvSpPr/>
          <p:nvPr/>
        </p:nvSpPr>
        <p:spPr>
          <a:xfrm>
            <a:off x="3328415" y="1631949"/>
            <a:ext cx="8383894" cy="3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51" name="Straight Connector 48"/>
          <p:cNvSpPr/>
          <p:nvPr/>
        </p:nvSpPr>
        <p:spPr>
          <a:xfrm>
            <a:off x="478060" y="1631949"/>
            <a:ext cx="2614393" cy="4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52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60" name="Brödtext nivå ett…"/>
          <p:cNvSpPr txBox="1"/>
          <p:nvPr>
            <p:ph type="body" sz="quarter" idx="1"/>
          </p:nvPr>
        </p:nvSpPr>
        <p:spPr>
          <a:xfrm>
            <a:off x="479376" y="6165303"/>
            <a:ext cx="2613960" cy="223184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61" name="Text Placeholder 1"/>
          <p:cNvSpPr/>
          <p:nvPr>
            <p:ph type="body" idx="21"/>
          </p:nvPr>
        </p:nvSpPr>
        <p:spPr>
          <a:xfrm>
            <a:off x="3368061" y="1631949"/>
            <a:ext cx="8392140" cy="4756539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162" name="Titeltext"/>
          <p:cNvSpPr txBox="1"/>
          <p:nvPr>
            <p:ph type="title"/>
          </p:nvPr>
        </p:nvSpPr>
        <p:spPr>
          <a:xfrm>
            <a:off x="479376" y="693188"/>
            <a:ext cx="2613076" cy="4746646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63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1" name="Brödtext nivå ett…"/>
          <p:cNvSpPr txBox="1"/>
          <p:nvPr>
            <p:ph type="body" sz="quarter" idx="1"/>
          </p:nvPr>
        </p:nvSpPr>
        <p:spPr>
          <a:xfrm>
            <a:off x="479376" y="6165303"/>
            <a:ext cx="2613960" cy="223184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72" name="Text Placeholder 1"/>
          <p:cNvSpPr/>
          <p:nvPr>
            <p:ph type="body" sz="half" idx="21"/>
          </p:nvPr>
        </p:nvSpPr>
        <p:spPr>
          <a:xfrm>
            <a:off x="3368061" y="1631949"/>
            <a:ext cx="4136424" cy="4756539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173" name="Text Placeholder 2"/>
          <p:cNvSpPr/>
          <p:nvPr>
            <p:ph type="body" sz="half" idx="22"/>
          </p:nvPr>
        </p:nvSpPr>
        <p:spPr>
          <a:xfrm>
            <a:off x="7780091" y="1631949"/>
            <a:ext cx="3980110" cy="4756539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174" name="Titeltext"/>
          <p:cNvSpPr txBox="1"/>
          <p:nvPr>
            <p:ph type="title"/>
          </p:nvPr>
        </p:nvSpPr>
        <p:spPr>
          <a:xfrm>
            <a:off x="479376" y="693188"/>
            <a:ext cx="2613076" cy="4746646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75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ivider or Chapter">
    <p:bg>
      <p:bgPr>
        <a:solidFill>
          <a:srgbClr val="2D0C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iteltext"/>
          <p:cNvSpPr txBox="1"/>
          <p:nvPr>
            <p:ph type="title"/>
          </p:nvPr>
        </p:nvSpPr>
        <p:spPr>
          <a:xfrm>
            <a:off x="3330833" y="1639197"/>
            <a:ext cx="5770730" cy="2619539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b="1" cap="all" sz="4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83" name="Brödtext nivå ett…"/>
          <p:cNvSpPr txBox="1"/>
          <p:nvPr>
            <p:ph type="body" sz="quarter" idx="1"/>
          </p:nvPr>
        </p:nvSpPr>
        <p:spPr>
          <a:xfrm>
            <a:off x="3337876" y="4258733"/>
            <a:ext cx="5763684" cy="939803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cap="all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cap="all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cap="all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cap="all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cap="all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grpSp>
        <p:nvGrpSpPr>
          <p:cNvPr id="195" name="MindshareLogo"/>
          <p:cNvGrpSpPr/>
          <p:nvPr/>
        </p:nvGrpSpPr>
        <p:grpSpPr>
          <a:xfrm>
            <a:off x="10201664" y="5877270"/>
            <a:ext cx="1462960" cy="450718"/>
            <a:chOff x="0" y="0"/>
            <a:chExt cx="1462959" cy="450716"/>
          </a:xfrm>
        </p:grpSpPr>
        <p:pic>
          <p:nvPicPr>
            <p:cNvPr id="184" name="logo graphic" descr="logo graphic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012239" y="-1"/>
              <a:ext cx="450721" cy="45071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94" name="letters"/>
            <p:cNvGrpSpPr/>
            <p:nvPr/>
          </p:nvGrpSpPr>
          <p:grpSpPr>
            <a:xfrm>
              <a:off x="-1" y="172104"/>
              <a:ext cx="958100" cy="106507"/>
              <a:chOff x="0" y="0"/>
              <a:chExt cx="958098" cy="106506"/>
            </a:xfrm>
          </p:grpSpPr>
          <p:sp>
            <p:nvSpPr>
              <p:cNvPr id="185" name="Freeform 6"/>
              <p:cNvSpPr/>
              <p:nvPr/>
            </p:nvSpPr>
            <p:spPr>
              <a:xfrm>
                <a:off x="0" y="1172"/>
                <a:ext cx="11964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86" name="Freeform 7"/>
              <p:cNvSpPr/>
              <p:nvPr/>
            </p:nvSpPr>
            <p:spPr>
              <a:xfrm>
                <a:off x="642327" y="703"/>
                <a:ext cx="119647" cy="104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87" name="Freeform 8"/>
              <p:cNvSpPr/>
              <p:nvPr/>
            </p:nvSpPr>
            <p:spPr>
              <a:xfrm>
                <a:off x="182281" y="1172"/>
                <a:ext cx="10533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88" name="Freeform 9"/>
              <p:cNvSpPr/>
              <p:nvPr/>
            </p:nvSpPr>
            <p:spPr>
              <a:xfrm>
                <a:off x="308728" y="1172"/>
                <a:ext cx="104635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89" name="Freeform 10"/>
              <p:cNvSpPr/>
              <p:nvPr/>
            </p:nvSpPr>
            <p:spPr>
              <a:xfrm>
                <a:off x="775343" y="1172"/>
                <a:ext cx="90794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90" name="Freeform 11"/>
              <p:cNvSpPr/>
              <p:nvPr/>
            </p:nvSpPr>
            <p:spPr>
              <a:xfrm>
                <a:off x="140757" y="1172"/>
                <a:ext cx="2111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91" name="Freeform 12"/>
              <p:cNvSpPr/>
              <p:nvPr/>
            </p:nvSpPr>
            <p:spPr>
              <a:xfrm>
                <a:off x="533005" y="1172"/>
                <a:ext cx="96656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92" name="Freeform 13"/>
              <p:cNvSpPr/>
              <p:nvPr/>
            </p:nvSpPr>
            <p:spPr>
              <a:xfrm>
                <a:off x="425090" y="-1"/>
                <a:ext cx="89150" cy="1065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2075" y="8775"/>
                    </a:moveTo>
                    <a:cubicBezTo>
                      <a:pt x="8452" y="8325"/>
                      <a:pt x="6171" y="7988"/>
                      <a:pt x="6171" y="6300"/>
                    </a:cubicBezTo>
                    <a:cubicBezTo>
                      <a:pt x="6171" y="4838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8"/>
                      <a:pt x="3354" y="10800"/>
                    </a:cubicBezTo>
                    <a:cubicBezTo>
                      <a:pt x="5366" y="12037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2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7"/>
                      <a:pt x="2415" y="15637"/>
                      <a:pt x="2415" y="15637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2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93" name="Freeform 14"/>
              <p:cNvSpPr/>
              <p:nvPr/>
            </p:nvSpPr>
            <p:spPr>
              <a:xfrm>
                <a:off x="881148" y="1172"/>
                <a:ext cx="76951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</p:grpSp>
      </p:grpSp>
      <p:sp>
        <p:nvSpPr>
          <p:cNvPr id="196" name="Straight Connector 17"/>
          <p:cNvSpPr/>
          <p:nvPr/>
        </p:nvSpPr>
        <p:spPr>
          <a:xfrm>
            <a:off x="3329516" y="1885949"/>
            <a:ext cx="5763686" cy="3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97" name="Straight Connector 18"/>
          <p:cNvSpPr/>
          <p:nvPr/>
        </p:nvSpPr>
        <p:spPr>
          <a:xfrm>
            <a:off x="3329516" y="4008966"/>
            <a:ext cx="5763686" cy="2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98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rgbClr val="2D0C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eltext"/>
          <p:cNvSpPr txBox="1"/>
          <p:nvPr>
            <p:ph type="title"/>
          </p:nvPr>
        </p:nvSpPr>
        <p:spPr>
          <a:xfrm>
            <a:off x="484368" y="1780118"/>
            <a:ext cx="11223264" cy="3297768"/>
          </a:xfrm>
          <a:prstGeom prst="rect">
            <a:avLst/>
          </a:prstGeom>
        </p:spPr>
        <p:txBody>
          <a:bodyPr lIns="0" tIns="0" rIns="0" bIns="0"/>
          <a:lstStyle>
            <a:lvl1pPr algn="ctr" defTabSz="1219184">
              <a:lnSpc>
                <a:spcPct val="100000"/>
              </a:lnSpc>
              <a:spcBef>
                <a:spcPts val="400"/>
              </a:spcBef>
              <a:defRPr b="1" cap="all" sz="5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206" name="Brödtext nivå ett…"/>
          <p:cNvSpPr txBox="1"/>
          <p:nvPr>
            <p:ph type="body" sz="quarter" idx="1"/>
          </p:nvPr>
        </p:nvSpPr>
        <p:spPr>
          <a:xfrm>
            <a:off x="490370" y="692151"/>
            <a:ext cx="11223267" cy="939801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grpSp>
        <p:nvGrpSpPr>
          <p:cNvPr id="218" name="MindshareLogo"/>
          <p:cNvGrpSpPr/>
          <p:nvPr/>
        </p:nvGrpSpPr>
        <p:grpSpPr>
          <a:xfrm>
            <a:off x="10201664" y="5877270"/>
            <a:ext cx="1462960" cy="450718"/>
            <a:chOff x="0" y="0"/>
            <a:chExt cx="1462959" cy="450716"/>
          </a:xfrm>
        </p:grpSpPr>
        <p:pic>
          <p:nvPicPr>
            <p:cNvPr id="207" name="logo graphic" descr="logo graphic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012239" y="-1"/>
              <a:ext cx="450721" cy="45071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17" name="letters"/>
            <p:cNvGrpSpPr/>
            <p:nvPr/>
          </p:nvGrpSpPr>
          <p:grpSpPr>
            <a:xfrm>
              <a:off x="-1" y="172104"/>
              <a:ext cx="958100" cy="106507"/>
              <a:chOff x="0" y="0"/>
              <a:chExt cx="958098" cy="106506"/>
            </a:xfrm>
          </p:grpSpPr>
          <p:sp>
            <p:nvSpPr>
              <p:cNvPr id="208" name="Freeform 6"/>
              <p:cNvSpPr/>
              <p:nvPr/>
            </p:nvSpPr>
            <p:spPr>
              <a:xfrm>
                <a:off x="0" y="1172"/>
                <a:ext cx="11964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209" name="Freeform 7"/>
              <p:cNvSpPr/>
              <p:nvPr/>
            </p:nvSpPr>
            <p:spPr>
              <a:xfrm>
                <a:off x="642327" y="703"/>
                <a:ext cx="119647" cy="104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210" name="Freeform 8"/>
              <p:cNvSpPr/>
              <p:nvPr/>
            </p:nvSpPr>
            <p:spPr>
              <a:xfrm>
                <a:off x="182281" y="1172"/>
                <a:ext cx="10533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211" name="Freeform 9"/>
              <p:cNvSpPr/>
              <p:nvPr/>
            </p:nvSpPr>
            <p:spPr>
              <a:xfrm>
                <a:off x="308728" y="1172"/>
                <a:ext cx="104635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212" name="Freeform 10"/>
              <p:cNvSpPr/>
              <p:nvPr/>
            </p:nvSpPr>
            <p:spPr>
              <a:xfrm>
                <a:off x="775343" y="1172"/>
                <a:ext cx="90794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213" name="Freeform 11"/>
              <p:cNvSpPr/>
              <p:nvPr/>
            </p:nvSpPr>
            <p:spPr>
              <a:xfrm>
                <a:off x="140757" y="1172"/>
                <a:ext cx="21117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214" name="Freeform 12"/>
              <p:cNvSpPr/>
              <p:nvPr/>
            </p:nvSpPr>
            <p:spPr>
              <a:xfrm>
                <a:off x="533005" y="1172"/>
                <a:ext cx="96656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215" name="Freeform 13"/>
              <p:cNvSpPr/>
              <p:nvPr/>
            </p:nvSpPr>
            <p:spPr>
              <a:xfrm>
                <a:off x="425090" y="-1"/>
                <a:ext cx="89150" cy="1065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2075" y="8775"/>
                    </a:moveTo>
                    <a:cubicBezTo>
                      <a:pt x="8452" y="8325"/>
                      <a:pt x="6171" y="7988"/>
                      <a:pt x="6171" y="6300"/>
                    </a:cubicBezTo>
                    <a:cubicBezTo>
                      <a:pt x="6171" y="4838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8"/>
                      <a:pt x="3354" y="10800"/>
                    </a:cubicBezTo>
                    <a:cubicBezTo>
                      <a:pt x="5366" y="12037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2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7"/>
                      <a:pt x="2415" y="15637"/>
                      <a:pt x="2415" y="15637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2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216" name="Freeform 14"/>
              <p:cNvSpPr/>
              <p:nvPr/>
            </p:nvSpPr>
            <p:spPr>
              <a:xfrm>
                <a:off x="881148" y="1172"/>
                <a:ext cx="76951" cy="1043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</p:grpSp>
      </p:grpSp>
      <p:sp>
        <p:nvSpPr>
          <p:cNvPr id="219" name="Straight Connector 16"/>
          <p:cNvSpPr/>
          <p:nvPr/>
        </p:nvSpPr>
        <p:spPr>
          <a:xfrm>
            <a:off x="490369" y="452967"/>
            <a:ext cx="11223265" cy="2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0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ntroduction">
    <p:bg>
      <p:bgPr>
        <a:solidFill>
          <a:srgbClr val="2D0C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Brödtext nivå ett…"/>
          <p:cNvSpPr txBox="1"/>
          <p:nvPr>
            <p:ph type="body" sz="quarter" idx="1"/>
          </p:nvPr>
        </p:nvSpPr>
        <p:spPr>
          <a:xfrm>
            <a:off x="1739517" y="4287089"/>
            <a:ext cx="8724970" cy="1181103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28" name="Text Placeholder 4"/>
          <p:cNvSpPr/>
          <p:nvPr>
            <p:ph type="body" sz="half" idx="21"/>
          </p:nvPr>
        </p:nvSpPr>
        <p:spPr>
          <a:xfrm>
            <a:off x="491067" y="2599265"/>
            <a:ext cx="11222567" cy="1659466"/>
          </a:xfrm>
          <a:prstGeom prst="rect">
            <a:avLst/>
          </a:prstGeom>
        </p:spPr>
        <p:txBody>
          <a:bodyPr lIns="0" tIns="0" rIns="0" bIns="0" anchor="ctr"/>
          <a:lstStyle/>
          <a:p>
            <a:pPr/>
          </a:p>
        </p:txBody>
      </p:sp>
      <p:sp>
        <p:nvSpPr>
          <p:cNvPr id="229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ation">
    <p:bg>
      <p:bgPr>
        <a:solidFill>
          <a:srgbClr val="2D0C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Brödtext nivå ett…"/>
          <p:cNvSpPr txBox="1"/>
          <p:nvPr>
            <p:ph type="body" sz="quarter" idx="1"/>
          </p:nvPr>
        </p:nvSpPr>
        <p:spPr>
          <a:xfrm>
            <a:off x="478367" y="5439833"/>
            <a:ext cx="11235268" cy="803544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i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i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i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i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i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37" name="Text Placeholder 4"/>
          <p:cNvSpPr/>
          <p:nvPr>
            <p:ph type="body" sz="half" idx="21"/>
          </p:nvPr>
        </p:nvSpPr>
        <p:spPr>
          <a:xfrm>
            <a:off x="491067" y="2366434"/>
            <a:ext cx="11222567" cy="2125136"/>
          </a:xfrm>
          <a:prstGeom prst="rect">
            <a:avLst/>
          </a:prstGeom>
        </p:spPr>
        <p:txBody>
          <a:bodyPr lIns="0" tIns="0" rIns="0" bIns="0" anchor="ctr"/>
          <a:lstStyle/>
          <a:p>
            <a:pPr/>
          </a:p>
        </p:txBody>
      </p:sp>
      <p:sp>
        <p:nvSpPr>
          <p:cNvPr id="238" name="Straight Connector 4"/>
          <p:cNvSpPr/>
          <p:nvPr/>
        </p:nvSpPr>
        <p:spPr>
          <a:xfrm>
            <a:off x="490369" y="6383866"/>
            <a:ext cx="11223265" cy="2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9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21" name="Brödtext nivå et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2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7" name="Rectangle 6"/>
          <p:cNvSpPr/>
          <p:nvPr/>
        </p:nvSpPr>
        <p:spPr>
          <a:xfrm>
            <a:off x="3329516" y="7407"/>
            <a:ext cx="8862485" cy="6850592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48" name="Titeltext"/>
          <p:cNvSpPr txBox="1"/>
          <p:nvPr>
            <p:ph type="title"/>
          </p:nvPr>
        </p:nvSpPr>
        <p:spPr>
          <a:xfrm>
            <a:off x="475487" y="693455"/>
            <a:ext cx="2618085" cy="755906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249" name="Brödtext nivå ett…"/>
          <p:cNvSpPr txBox="1"/>
          <p:nvPr>
            <p:ph type="body" sz="quarter" idx="1"/>
          </p:nvPr>
        </p:nvSpPr>
        <p:spPr>
          <a:xfrm>
            <a:off x="475487" y="6089265"/>
            <a:ext cx="2609727" cy="294604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50" name="Text Placeholder 4"/>
          <p:cNvSpPr/>
          <p:nvPr>
            <p:ph type="body" sz="quarter" idx="21"/>
          </p:nvPr>
        </p:nvSpPr>
        <p:spPr>
          <a:xfrm>
            <a:off x="475487" y="1449361"/>
            <a:ext cx="2609727" cy="3990475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51" name="Picture Placeholder 4"/>
          <p:cNvSpPr/>
          <p:nvPr>
            <p:ph type="pic" idx="22"/>
          </p:nvPr>
        </p:nvSpPr>
        <p:spPr>
          <a:xfrm>
            <a:off x="3329516" y="0"/>
            <a:ext cx="8862484" cy="68516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52" name="Text Placeholder 10"/>
          <p:cNvSpPr/>
          <p:nvPr>
            <p:ph type="body" sz="quarter" idx="23"/>
          </p:nvPr>
        </p:nvSpPr>
        <p:spPr>
          <a:xfrm>
            <a:off x="8875183" y="4796366"/>
            <a:ext cx="2779186" cy="1380070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53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ull Height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Titeltext"/>
          <p:cNvSpPr txBox="1"/>
          <p:nvPr>
            <p:ph type="title"/>
          </p:nvPr>
        </p:nvSpPr>
        <p:spPr>
          <a:xfrm>
            <a:off x="475487" y="4237459"/>
            <a:ext cx="2618160" cy="2127947"/>
          </a:xfrm>
          <a:prstGeom prst="rect">
            <a:avLst/>
          </a:prstGeom>
        </p:spPr>
        <p:txBody>
          <a:bodyPr lIns="0" tIns="0" rIns="0" bIns="0" anchor="b"/>
          <a:lstStyle>
            <a:lvl1pPr defTabSz="1219184">
              <a:spcBef>
                <a:spcPts val="400"/>
              </a:spcBef>
              <a:defRPr b="1" sz="32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261" name="Brödtext nivå ett…"/>
          <p:cNvSpPr txBox="1"/>
          <p:nvPr>
            <p:ph type="body" sz="quarter" idx="1"/>
          </p:nvPr>
        </p:nvSpPr>
        <p:spPr>
          <a:xfrm>
            <a:off x="6218766" y="6073871"/>
            <a:ext cx="5494870" cy="30999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62" name="Rectangle 5"/>
          <p:cNvSpPr/>
          <p:nvPr/>
        </p:nvSpPr>
        <p:spPr>
          <a:xfrm>
            <a:off x="3329516" y="7407"/>
            <a:ext cx="8862485" cy="6850592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63" name="Picture Placeholder 4"/>
          <p:cNvSpPr/>
          <p:nvPr>
            <p:ph type="pic" idx="21"/>
          </p:nvPr>
        </p:nvSpPr>
        <p:spPr>
          <a:xfrm>
            <a:off x="3329516" y="0"/>
            <a:ext cx="8862484" cy="68519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64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se Study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72" name="Rectangle 10"/>
          <p:cNvSpPr/>
          <p:nvPr/>
        </p:nvSpPr>
        <p:spPr>
          <a:xfrm>
            <a:off x="0" y="2"/>
            <a:ext cx="12192000" cy="400896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73" name="Picture Placeholder 8"/>
          <p:cNvSpPr/>
          <p:nvPr>
            <p:ph type="pic" idx="21"/>
          </p:nvPr>
        </p:nvSpPr>
        <p:spPr>
          <a:xfrm>
            <a:off x="1" y="-3"/>
            <a:ext cx="12189884" cy="40089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74" name="Titeltext"/>
          <p:cNvSpPr txBox="1"/>
          <p:nvPr>
            <p:ph type="title"/>
          </p:nvPr>
        </p:nvSpPr>
        <p:spPr>
          <a:xfrm>
            <a:off x="480000" y="692151"/>
            <a:ext cx="11233633" cy="755907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275" name="Brödtext nivå ett…"/>
          <p:cNvSpPr txBox="1"/>
          <p:nvPr>
            <p:ph type="body" sz="quarter" idx="1"/>
          </p:nvPr>
        </p:nvSpPr>
        <p:spPr>
          <a:xfrm>
            <a:off x="6247122" y="6108062"/>
            <a:ext cx="5500552" cy="286970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76" name="Text Placeholder 1"/>
          <p:cNvSpPr/>
          <p:nvPr>
            <p:ph type="body" sz="quarter" idx="22"/>
          </p:nvPr>
        </p:nvSpPr>
        <p:spPr>
          <a:xfrm>
            <a:off x="480481" y="4258733"/>
            <a:ext cx="3605090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77" name="Text Placeholder 2"/>
          <p:cNvSpPr/>
          <p:nvPr>
            <p:ph type="body" sz="quarter" idx="23"/>
          </p:nvPr>
        </p:nvSpPr>
        <p:spPr>
          <a:xfrm>
            <a:off x="4319311" y="4246193"/>
            <a:ext cx="3605088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78" name="Text Placeholder 3"/>
          <p:cNvSpPr/>
          <p:nvPr>
            <p:ph type="body" sz="quarter" idx="24"/>
          </p:nvPr>
        </p:nvSpPr>
        <p:spPr>
          <a:xfrm>
            <a:off x="8158142" y="4246193"/>
            <a:ext cx="3605088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79" name="Straight Connector 11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80" name="Text Placeholder 4"/>
          <p:cNvSpPr/>
          <p:nvPr>
            <p:ph type="body" sz="quarter" idx="25"/>
          </p:nvPr>
        </p:nvSpPr>
        <p:spPr>
          <a:xfrm>
            <a:off x="8847666" y="1636185"/>
            <a:ext cx="2865971" cy="1426634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81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se Study (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89" name="Rectangle 10"/>
          <p:cNvSpPr/>
          <p:nvPr/>
        </p:nvSpPr>
        <p:spPr>
          <a:xfrm>
            <a:off x="0" y="2"/>
            <a:ext cx="12192000" cy="400896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90" name="Picture Placeholder 8"/>
          <p:cNvSpPr/>
          <p:nvPr>
            <p:ph type="pic" idx="21"/>
          </p:nvPr>
        </p:nvSpPr>
        <p:spPr>
          <a:xfrm>
            <a:off x="1" y="-3"/>
            <a:ext cx="12189884" cy="40089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91" name="Titeltext"/>
          <p:cNvSpPr txBox="1"/>
          <p:nvPr>
            <p:ph type="title"/>
          </p:nvPr>
        </p:nvSpPr>
        <p:spPr>
          <a:xfrm>
            <a:off x="480000" y="692151"/>
            <a:ext cx="11233633" cy="755907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292" name="Brödtext nivå ett…"/>
          <p:cNvSpPr txBox="1"/>
          <p:nvPr>
            <p:ph type="body" sz="quarter" idx="1"/>
          </p:nvPr>
        </p:nvSpPr>
        <p:spPr>
          <a:xfrm>
            <a:off x="6247122" y="6108062"/>
            <a:ext cx="5500552" cy="286970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93" name="Text Placeholder 1"/>
          <p:cNvSpPr/>
          <p:nvPr>
            <p:ph type="body" sz="quarter" idx="22"/>
          </p:nvPr>
        </p:nvSpPr>
        <p:spPr>
          <a:xfrm>
            <a:off x="480481" y="4258733"/>
            <a:ext cx="3605090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94" name="Text Placeholder 2"/>
          <p:cNvSpPr/>
          <p:nvPr>
            <p:ph type="body" sz="quarter" idx="23"/>
          </p:nvPr>
        </p:nvSpPr>
        <p:spPr>
          <a:xfrm>
            <a:off x="4319311" y="4246193"/>
            <a:ext cx="3605088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95" name="Text Placeholder 3"/>
          <p:cNvSpPr/>
          <p:nvPr>
            <p:ph type="body" sz="quarter" idx="24"/>
          </p:nvPr>
        </p:nvSpPr>
        <p:spPr>
          <a:xfrm>
            <a:off x="8158142" y="4246193"/>
            <a:ext cx="3605088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96" name="Straight Connector 11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97" name="Text Placeholder 4"/>
          <p:cNvSpPr/>
          <p:nvPr>
            <p:ph type="body" sz="quarter" idx="25"/>
          </p:nvPr>
        </p:nvSpPr>
        <p:spPr>
          <a:xfrm>
            <a:off x="8847666" y="1636185"/>
            <a:ext cx="2865971" cy="1426634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298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06" name="Rectangle 6"/>
          <p:cNvSpPr/>
          <p:nvPr/>
        </p:nvSpPr>
        <p:spPr>
          <a:xfrm>
            <a:off x="1" y="1637116"/>
            <a:ext cx="12189884" cy="522088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07" name="Titeltext"/>
          <p:cNvSpPr txBox="1"/>
          <p:nvPr>
            <p:ph type="title"/>
          </p:nvPr>
        </p:nvSpPr>
        <p:spPr>
          <a:xfrm>
            <a:off x="480000" y="692151"/>
            <a:ext cx="11233633" cy="755907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308" name="Brödtext nivå ett…"/>
          <p:cNvSpPr txBox="1"/>
          <p:nvPr>
            <p:ph type="body" sz="quarter" idx="1"/>
          </p:nvPr>
        </p:nvSpPr>
        <p:spPr>
          <a:xfrm>
            <a:off x="6229489" y="6093885"/>
            <a:ext cx="5480784" cy="286970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09" name="Picture Placeholder 4"/>
          <p:cNvSpPr/>
          <p:nvPr>
            <p:ph type="pic" idx="21"/>
          </p:nvPr>
        </p:nvSpPr>
        <p:spPr>
          <a:xfrm>
            <a:off x="1" y="1664205"/>
            <a:ext cx="12189884" cy="51937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10" name="Text Placeholder 3"/>
          <p:cNvSpPr/>
          <p:nvPr>
            <p:ph type="body" sz="quarter" idx="22"/>
          </p:nvPr>
        </p:nvSpPr>
        <p:spPr>
          <a:xfrm>
            <a:off x="8634523" y="4055335"/>
            <a:ext cx="3060703" cy="1530354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11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2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19" name="Titeltext"/>
          <p:cNvSpPr txBox="1"/>
          <p:nvPr>
            <p:ph type="title"/>
          </p:nvPr>
        </p:nvSpPr>
        <p:spPr>
          <a:xfrm>
            <a:off x="475487" y="692151"/>
            <a:ext cx="11228383" cy="755907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320" name="Rectangle 9"/>
          <p:cNvSpPr/>
          <p:nvPr/>
        </p:nvSpPr>
        <p:spPr>
          <a:xfrm>
            <a:off x="487169" y="1660306"/>
            <a:ext cx="5462170" cy="356658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21" name="Picture Placeholder 1"/>
          <p:cNvSpPr/>
          <p:nvPr>
            <p:ph type="pic" sz="half" idx="21"/>
          </p:nvPr>
        </p:nvSpPr>
        <p:spPr>
          <a:xfrm>
            <a:off x="476170" y="1633727"/>
            <a:ext cx="5475898" cy="36088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22" name="Rectangle 14"/>
          <p:cNvSpPr/>
          <p:nvPr/>
        </p:nvSpPr>
        <p:spPr>
          <a:xfrm>
            <a:off x="6213183" y="1660306"/>
            <a:ext cx="5483492" cy="356658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23" name="Picture Placeholder 2"/>
          <p:cNvSpPr/>
          <p:nvPr>
            <p:ph type="pic" sz="half" idx="22"/>
          </p:nvPr>
        </p:nvSpPr>
        <p:spPr>
          <a:xfrm>
            <a:off x="6202183" y="1633727"/>
            <a:ext cx="5497275" cy="36088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24" name="Brödtext nivå ett…"/>
          <p:cNvSpPr txBox="1"/>
          <p:nvPr>
            <p:ph type="body" sz="quarter" idx="1"/>
          </p:nvPr>
        </p:nvSpPr>
        <p:spPr>
          <a:xfrm>
            <a:off x="469081" y="5439833"/>
            <a:ext cx="5490077" cy="941920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6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b="1" sz="16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13779" indent="-213779" defTabSz="1219184">
              <a:lnSpc>
                <a:spcPct val="100000"/>
              </a:lnSpc>
              <a:spcBef>
                <a:spcPts val="1300"/>
              </a:spcBef>
              <a:buFontTx/>
              <a:defRPr b="1" sz="16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419090" indent="-205312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b="1" sz="16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687900" indent="-260342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b="1" sz="16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25" name="Text Placeholder 2"/>
          <p:cNvSpPr/>
          <p:nvPr>
            <p:ph type="body" sz="quarter" idx="23"/>
          </p:nvPr>
        </p:nvSpPr>
        <p:spPr>
          <a:xfrm>
            <a:off x="6216359" y="5439833"/>
            <a:ext cx="5498596" cy="941919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26" name="Source"/>
          <p:cNvSpPr/>
          <p:nvPr>
            <p:ph type="body" sz="quarter" idx="24"/>
          </p:nvPr>
        </p:nvSpPr>
        <p:spPr>
          <a:xfrm>
            <a:off x="6233805" y="6424283"/>
            <a:ext cx="5500553" cy="286970"/>
          </a:xfrm>
          <a:prstGeom prst="rect">
            <a:avLst/>
          </a:prstGeom>
        </p:spPr>
        <p:txBody>
          <a:bodyPr lIns="0" tIns="0" rIns="0" bIns="0" anchor="b"/>
          <a:lstStyle/>
          <a:p>
            <a:pPr marL="189737" indent="-189737" defTabSz="758951">
              <a:spcBef>
                <a:spcPts val="800"/>
              </a:spcBef>
              <a:defRPr sz="2324"/>
            </a:pPr>
          </a:p>
        </p:txBody>
      </p:sp>
      <p:sp>
        <p:nvSpPr>
          <p:cNvPr id="327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35" name="Titeltext"/>
          <p:cNvSpPr txBox="1"/>
          <p:nvPr>
            <p:ph type="title"/>
          </p:nvPr>
        </p:nvSpPr>
        <p:spPr>
          <a:xfrm>
            <a:off x="475487" y="692148"/>
            <a:ext cx="11228383" cy="755907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336" name="Brödtext nivå ett…"/>
          <p:cNvSpPr txBox="1"/>
          <p:nvPr>
            <p:ph type="body" sz="quarter" idx="1"/>
          </p:nvPr>
        </p:nvSpPr>
        <p:spPr>
          <a:xfrm>
            <a:off x="6259650" y="6115887"/>
            <a:ext cx="5500550" cy="280419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37" name="Text Placeholder 1"/>
          <p:cNvSpPr/>
          <p:nvPr>
            <p:ph type="body" sz="quarter" idx="21"/>
          </p:nvPr>
        </p:nvSpPr>
        <p:spPr>
          <a:xfrm>
            <a:off x="480481" y="4258733"/>
            <a:ext cx="3605090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38" name="Text Placeholder 2"/>
          <p:cNvSpPr/>
          <p:nvPr>
            <p:ph type="body" sz="quarter" idx="22"/>
          </p:nvPr>
        </p:nvSpPr>
        <p:spPr>
          <a:xfrm>
            <a:off x="4311610" y="4258733"/>
            <a:ext cx="3605088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39" name="Text Placeholder 3"/>
          <p:cNvSpPr/>
          <p:nvPr>
            <p:ph type="body" sz="quarter" idx="23"/>
          </p:nvPr>
        </p:nvSpPr>
        <p:spPr>
          <a:xfrm>
            <a:off x="8155113" y="4258733"/>
            <a:ext cx="3605088" cy="1828803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40" name="Rectangle 12"/>
          <p:cNvSpPr/>
          <p:nvPr/>
        </p:nvSpPr>
        <p:spPr>
          <a:xfrm>
            <a:off x="487171" y="1631951"/>
            <a:ext cx="3598400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41" name="Picture Placeholder 1"/>
          <p:cNvSpPr/>
          <p:nvPr>
            <p:ph type="pic" sz="quarter" idx="24"/>
          </p:nvPr>
        </p:nvSpPr>
        <p:spPr>
          <a:xfrm>
            <a:off x="476170" y="1631947"/>
            <a:ext cx="3609403" cy="237702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2" name="Rectangle 13"/>
          <p:cNvSpPr/>
          <p:nvPr/>
        </p:nvSpPr>
        <p:spPr>
          <a:xfrm>
            <a:off x="4311610" y="1631951"/>
            <a:ext cx="3598400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43" name="Picture Placeholder 2"/>
          <p:cNvSpPr/>
          <p:nvPr>
            <p:ph type="pic" sz="quarter" idx="25"/>
          </p:nvPr>
        </p:nvSpPr>
        <p:spPr>
          <a:xfrm>
            <a:off x="4300608" y="1631947"/>
            <a:ext cx="3609403" cy="237702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4" name="Rectangle 14"/>
          <p:cNvSpPr/>
          <p:nvPr/>
        </p:nvSpPr>
        <p:spPr>
          <a:xfrm>
            <a:off x="8110380" y="1631951"/>
            <a:ext cx="3598401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45" name="Picture Placeholder 3"/>
          <p:cNvSpPr/>
          <p:nvPr>
            <p:ph type="pic" sz="quarter" idx="26"/>
          </p:nvPr>
        </p:nvSpPr>
        <p:spPr>
          <a:xfrm>
            <a:off x="8125359" y="1631947"/>
            <a:ext cx="3609402" cy="237702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6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4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54" name="Titeltext"/>
          <p:cNvSpPr txBox="1"/>
          <p:nvPr>
            <p:ph type="title"/>
          </p:nvPr>
        </p:nvSpPr>
        <p:spPr>
          <a:xfrm>
            <a:off x="480000" y="692151"/>
            <a:ext cx="11233633" cy="755907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355" name="Brödtext nivå ett…"/>
          <p:cNvSpPr txBox="1"/>
          <p:nvPr>
            <p:ph type="body" sz="quarter" idx="1"/>
          </p:nvPr>
        </p:nvSpPr>
        <p:spPr>
          <a:xfrm>
            <a:off x="6254496" y="6122099"/>
            <a:ext cx="5480784" cy="286970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56" name="Rectangle 16"/>
          <p:cNvSpPr/>
          <p:nvPr/>
        </p:nvSpPr>
        <p:spPr>
          <a:xfrm>
            <a:off x="480266" y="1658728"/>
            <a:ext cx="2612189" cy="2378456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57" name="Picture Placeholder 1"/>
          <p:cNvSpPr/>
          <p:nvPr>
            <p:ph type="pic" sz="quarter" idx="21"/>
          </p:nvPr>
        </p:nvSpPr>
        <p:spPr>
          <a:xfrm>
            <a:off x="479997" y="1660305"/>
            <a:ext cx="2612454" cy="237701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8" name="Rectangle 19"/>
          <p:cNvSpPr/>
          <p:nvPr/>
        </p:nvSpPr>
        <p:spPr>
          <a:xfrm>
            <a:off x="3335763" y="1658728"/>
            <a:ext cx="2612186" cy="2378456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59" name="Picture Placeholder 2"/>
          <p:cNvSpPr/>
          <p:nvPr>
            <p:ph type="pic" sz="quarter" idx="22"/>
          </p:nvPr>
        </p:nvSpPr>
        <p:spPr>
          <a:xfrm>
            <a:off x="3352605" y="1660305"/>
            <a:ext cx="2612453" cy="237701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60" name="Rectangle 20"/>
          <p:cNvSpPr/>
          <p:nvPr/>
        </p:nvSpPr>
        <p:spPr>
          <a:xfrm>
            <a:off x="6229760" y="1658728"/>
            <a:ext cx="2612186" cy="2378456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61" name="Picture Placeholder 3"/>
          <p:cNvSpPr/>
          <p:nvPr>
            <p:ph type="pic" sz="quarter" idx="23"/>
          </p:nvPr>
        </p:nvSpPr>
        <p:spPr>
          <a:xfrm>
            <a:off x="6212651" y="1660305"/>
            <a:ext cx="2612452" cy="237701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62" name="Rectangle 21"/>
          <p:cNvSpPr/>
          <p:nvPr/>
        </p:nvSpPr>
        <p:spPr>
          <a:xfrm>
            <a:off x="9098088" y="1658728"/>
            <a:ext cx="2612186" cy="2378456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63" name="Picture Placeholder 4"/>
          <p:cNvSpPr/>
          <p:nvPr>
            <p:ph type="pic" sz="quarter" idx="24"/>
          </p:nvPr>
        </p:nvSpPr>
        <p:spPr>
          <a:xfrm>
            <a:off x="9097819" y="1660305"/>
            <a:ext cx="2612455" cy="237701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64" name="Text Placeholder 1"/>
          <p:cNvSpPr/>
          <p:nvPr>
            <p:ph type="body" sz="quarter" idx="25"/>
          </p:nvPr>
        </p:nvSpPr>
        <p:spPr>
          <a:xfrm>
            <a:off x="480482" y="4258735"/>
            <a:ext cx="2611972" cy="1835014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65" name="Text Placeholder 2"/>
          <p:cNvSpPr/>
          <p:nvPr>
            <p:ph type="body" sz="quarter" idx="26"/>
          </p:nvPr>
        </p:nvSpPr>
        <p:spPr>
          <a:xfrm>
            <a:off x="3358350" y="4258735"/>
            <a:ext cx="2611970" cy="1835014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66" name="Text Placeholder 3"/>
          <p:cNvSpPr/>
          <p:nvPr>
            <p:ph type="body" sz="quarter" idx="27"/>
          </p:nvPr>
        </p:nvSpPr>
        <p:spPr>
          <a:xfrm>
            <a:off x="6236215" y="4258733"/>
            <a:ext cx="2611970" cy="1835014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67" name="Text Placeholder 4"/>
          <p:cNvSpPr/>
          <p:nvPr>
            <p:ph type="body" sz="quarter" idx="28"/>
          </p:nvPr>
        </p:nvSpPr>
        <p:spPr>
          <a:xfrm>
            <a:off x="9101666" y="4258735"/>
            <a:ext cx="2611971" cy="1835014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68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6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76" name="Brödtext nivå ett…"/>
          <p:cNvSpPr txBox="1"/>
          <p:nvPr>
            <p:ph type="body" sz="quarter" idx="1"/>
          </p:nvPr>
        </p:nvSpPr>
        <p:spPr>
          <a:xfrm>
            <a:off x="475487" y="6089265"/>
            <a:ext cx="2609727" cy="294604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77" name="Rectangle 16"/>
          <p:cNvSpPr/>
          <p:nvPr/>
        </p:nvSpPr>
        <p:spPr>
          <a:xfrm>
            <a:off x="3329516" y="452969"/>
            <a:ext cx="2622554" cy="283215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78" name="Picture Placeholder 1"/>
          <p:cNvSpPr/>
          <p:nvPr>
            <p:ph type="pic" sz="quarter" idx="21"/>
          </p:nvPr>
        </p:nvSpPr>
        <p:spPr>
          <a:xfrm>
            <a:off x="3329247" y="454547"/>
            <a:ext cx="2622823" cy="283043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79" name="Text Placeholder 4"/>
          <p:cNvSpPr/>
          <p:nvPr>
            <p:ph type="body" sz="quarter" idx="22"/>
          </p:nvPr>
        </p:nvSpPr>
        <p:spPr>
          <a:xfrm>
            <a:off x="475487" y="1449361"/>
            <a:ext cx="2609727" cy="3990475"/>
          </a:xfrm>
          <a:prstGeom prst="rect">
            <a:avLst/>
          </a:prstGeom>
        </p:spPr>
        <p:txBody>
          <a:bodyPr lIns="0" tIns="0" rIns="0" bIns="0"/>
          <a:lstStyle/>
          <a:p>
            <a:pPr/>
          </a:p>
        </p:txBody>
      </p:sp>
      <p:sp>
        <p:nvSpPr>
          <p:cNvPr id="380" name="Titeltext"/>
          <p:cNvSpPr txBox="1"/>
          <p:nvPr>
            <p:ph type="title"/>
          </p:nvPr>
        </p:nvSpPr>
        <p:spPr>
          <a:xfrm>
            <a:off x="475487" y="693455"/>
            <a:ext cx="2618085" cy="755906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381" name="Rectangle 17"/>
          <p:cNvSpPr/>
          <p:nvPr/>
        </p:nvSpPr>
        <p:spPr>
          <a:xfrm>
            <a:off x="6198734" y="452969"/>
            <a:ext cx="2622553" cy="283215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82" name="Rectangle 18"/>
          <p:cNvSpPr/>
          <p:nvPr/>
        </p:nvSpPr>
        <p:spPr>
          <a:xfrm>
            <a:off x="9085425" y="452969"/>
            <a:ext cx="2622554" cy="283215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83" name="Picture Placeholder 2"/>
          <p:cNvSpPr/>
          <p:nvPr>
            <p:ph type="pic" sz="quarter" idx="23"/>
          </p:nvPr>
        </p:nvSpPr>
        <p:spPr>
          <a:xfrm>
            <a:off x="6223243" y="454547"/>
            <a:ext cx="2622820" cy="283043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84" name="Rectangle 20"/>
          <p:cNvSpPr/>
          <p:nvPr/>
        </p:nvSpPr>
        <p:spPr>
          <a:xfrm>
            <a:off x="3329516" y="3552304"/>
            <a:ext cx="2622554" cy="2832152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85" name="Picture Placeholder 3"/>
          <p:cNvSpPr/>
          <p:nvPr>
            <p:ph type="pic" sz="quarter" idx="24"/>
          </p:nvPr>
        </p:nvSpPr>
        <p:spPr>
          <a:xfrm>
            <a:off x="9135909" y="454547"/>
            <a:ext cx="2622821" cy="283043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86" name="Rectangle 21"/>
          <p:cNvSpPr/>
          <p:nvPr/>
        </p:nvSpPr>
        <p:spPr>
          <a:xfrm>
            <a:off x="6223513" y="3552304"/>
            <a:ext cx="2622554" cy="2832152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87" name="Picture Placeholder 4"/>
          <p:cNvSpPr/>
          <p:nvPr>
            <p:ph type="pic" sz="quarter" idx="25"/>
          </p:nvPr>
        </p:nvSpPr>
        <p:spPr>
          <a:xfrm>
            <a:off x="3329247" y="3553881"/>
            <a:ext cx="2622823" cy="283044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88" name="Rectangle 22"/>
          <p:cNvSpPr/>
          <p:nvPr/>
        </p:nvSpPr>
        <p:spPr>
          <a:xfrm>
            <a:off x="9085425" y="3552304"/>
            <a:ext cx="2622554" cy="2832152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89" name="Picture Placeholder 5"/>
          <p:cNvSpPr/>
          <p:nvPr>
            <p:ph type="pic" sz="quarter" idx="26"/>
          </p:nvPr>
        </p:nvSpPr>
        <p:spPr>
          <a:xfrm>
            <a:off x="6198465" y="3537089"/>
            <a:ext cx="2622821" cy="283044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0" name="Picture Placeholder 6"/>
          <p:cNvSpPr/>
          <p:nvPr>
            <p:ph type="pic" sz="quarter" idx="27"/>
          </p:nvPr>
        </p:nvSpPr>
        <p:spPr>
          <a:xfrm>
            <a:off x="9135419" y="3553881"/>
            <a:ext cx="2622823" cy="283044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1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Brödtext nivå ett…"/>
          <p:cNvSpPr txBox="1"/>
          <p:nvPr>
            <p:ph type="body" sz="quarter" idx="1"/>
          </p:nvPr>
        </p:nvSpPr>
        <p:spPr>
          <a:xfrm>
            <a:off x="6229489" y="6309173"/>
            <a:ext cx="5480784" cy="292611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5" indent="-115487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1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99" name="Rectangle 1"/>
          <p:cNvSpPr/>
          <p:nvPr/>
        </p:nvSpPr>
        <p:spPr>
          <a:xfrm>
            <a:off x="479168" y="452831"/>
            <a:ext cx="5472609" cy="2832013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00" name="Picture Placeholder 1"/>
          <p:cNvSpPr/>
          <p:nvPr>
            <p:ph type="pic" sz="quarter" idx="21"/>
          </p:nvPr>
        </p:nvSpPr>
        <p:spPr>
          <a:xfrm>
            <a:off x="478901" y="454391"/>
            <a:ext cx="5473166" cy="283029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401" name="Rectangle 4"/>
          <p:cNvSpPr/>
          <p:nvPr/>
        </p:nvSpPr>
        <p:spPr>
          <a:xfrm>
            <a:off x="478874" y="3450256"/>
            <a:ext cx="5472609" cy="283201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02" name="Picture Placeholder 4"/>
          <p:cNvSpPr/>
          <p:nvPr>
            <p:ph type="pic" sz="quarter" idx="22"/>
          </p:nvPr>
        </p:nvSpPr>
        <p:spPr>
          <a:xfrm>
            <a:off x="478606" y="3451812"/>
            <a:ext cx="5473170" cy="28302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403" name="Rectangle 2"/>
          <p:cNvSpPr/>
          <p:nvPr/>
        </p:nvSpPr>
        <p:spPr>
          <a:xfrm>
            <a:off x="6219037" y="452831"/>
            <a:ext cx="5488645" cy="2832013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04" name="Picture Placeholder 2"/>
          <p:cNvSpPr/>
          <p:nvPr>
            <p:ph type="pic" sz="quarter" idx="23"/>
          </p:nvPr>
        </p:nvSpPr>
        <p:spPr>
          <a:xfrm>
            <a:off x="6205580" y="454391"/>
            <a:ext cx="5489211" cy="283029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405" name="Rectangle 3"/>
          <p:cNvSpPr/>
          <p:nvPr/>
        </p:nvSpPr>
        <p:spPr>
          <a:xfrm>
            <a:off x="6218744" y="3450256"/>
            <a:ext cx="5488645" cy="283201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06" name="Picture Placeholder 3"/>
          <p:cNvSpPr/>
          <p:nvPr>
            <p:ph type="pic" sz="quarter" idx="24"/>
          </p:nvPr>
        </p:nvSpPr>
        <p:spPr>
          <a:xfrm>
            <a:off x="6218473" y="3451812"/>
            <a:ext cx="5489211" cy="28302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407" name="Text 1"/>
          <p:cNvSpPr/>
          <p:nvPr>
            <p:ph type="body" sz="quarter" idx="25"/>
          </p:nvPr>
        </p:nvSpPr>
        <p:spPr>
          <a:xfrm>
            <a:off x="463198" y="1252490"/>
            <a:ext cx="5486405" cy="1409471"/>
          </a:xfrm>
          <a:prstGeom prst="rect">
            <a:avLst/>
          </a:prstGeom>
        </p:spPr>
        <p:txBody>
          <a:bodyPr lIns="0" tIns="0" rIns="0" bIns="0" anchor="ctr"/>
          <a:lstStyle/>
          <a:p>
            <a:pPr/>
          </a:p>
        </p:txBody>
      </p:sp>
      <p:sp>
        <p:nvSpPr>
          <p:cNvPr id="408" name="Text 2"/>
          <p:cNvSpPr/>
          <p:nvPr>
            <p:ph type="body" sz="quarter" idx="26"/>
          </p:nvPr>
        </p:nvSpPr>
        <p:spPr>
          <a:xfrm>
            <a:off x="6205580" y="1253635"/>
            <a:ext cx="5486403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/>
          </a:p>
        </p:txBody>
      </p:sp>
      <p:sp>
        <p:nvSpPr>
          <p:cNvPr id="409" name="Text 3"/>
          <p:cNvSpPr/>
          <p:nvPr>
            <p:ph type="body" sz="quarter" idx="27"/>
          </p:nvPr>
        </p:nvSpPr>
        <p:spPr>
          <a:xfrm>
            <a:off x="463197" y="4082786"/>
            <a:ext cx="5486529" cy="1409472"/>
          </a:xfrm>
          <a:prstGeom prst="rect">
            <a:avLst/>
          </a:prstGeom>
        </p:spPr>
        <p:txBody>
          <a:bodyPr lIns="0" tIns="0" rIns="0" bIns="0" anchor="ctr"/>
          <a:lstStyle/>
          <a:p>
            <a:pPr/>
          </a:p>
        </p:txBody>
      </p:sp>
      <p:sp>
        <p:nvSpPr>
          <p:cNvPr id="410" name="Text 4"/>
          <p:cNvSpPr/>
          <p:nvPr>
            <p:ph type="body" sz="quarter" idx="28"/>
          </p:nvPr>
        </p:nvSpPr>
        <p:spPr>
          <a:xfrm>
            <a:off x="6205580" y="4082786"/>
            <a:ext cx="5486403" cy="1409472"/>
          </a:xfrm>
          <a:prstGeom prst="rect">
            <a:avLst/>
          </a:prstGeom>
        </p:spPr>
        <p:txBody>
          <a:bodyPr lIns="0" tIns="0" rIns="0" bIns="0" anchor="ctr"/>
          <a:lstStyle/>
          <a:p>
            <a:pPr/>
          </a:p>
        </p:txBody>
      </p:sp>
      <p:sp>
        <p:nvSpPr>
          <p:cNvPr id="411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30" name="Brödtext nivå ett…"/>
          <p:cNvSpPr txBox="1"/>
          <p:nvPr>
            <p:ph type="body" sz="quarter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1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traight Connector 9"/>
          <p:cNvSpPr/>
          <p:nvPr/>
        </p:nvSpPr>
        <p:spPr>
          <a:xfrm>
            <a:off x="478367" y="474807"/>
            <a:ext cx="2614087" cy="4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419" name="Titeltext"/>
          <p:cNvSpPr txBox="1"/>
          <p:nvPr>
            <p:ph type="title"/>
          </p:nvPr>
        </p:nvSpPr>
        <p:spPr>
          <a:xfrm>
            <a:off x="480000" y="692151"/>
            <a:ext cx="11233633" cy="755907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b="1" sz="21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420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Diabildsnummer"/>
          <p:cNvSpPr txBox="1"/>
          <p:nvPr>
            <p:ph type="sldNum" sz="quarter" idx="2"/>
          </p:nvPr>
        </p:nvSpPr>
        <p:spPr>
          <a:xfrm>
            <a:off x="8478980" y="6232200"/>
            <a:ext cx="258620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39" name="Brödtext nivå ett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0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8" name="Brödtext nivå ett…"/>
          <p:cNvSpPr txBox="1"/>
          <p:nvPr>
            <p:ph type="body" sz="quarter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9" name="Platshållare för text 4"/>
          <p:cNvSpPr/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5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73" name="Brödtext nivå ett…"/>
          <p:cNvSpPr txBox="1"/>
          <p:nvPr>
            <p:ph type="body" sz="half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4" name="Platshållare för text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83" name="Platshållare för bild 2"/>
          <p:cNvSpPr/>
          <p:nvPr>
            <p:ph type="pic" sz="half" idx="2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rödtext nivå ett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8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3" name="Brödtext nivå ett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" name="Diabildsnummer"/>
          <p:cNvSpPr txBox="1"/>
          <p:nvPr>
            <p:ph type="sldNum" sz="quarter" idx="2"/>
          </p:nvPr>
        </p:nvSpPr>
        <p:spPr>
          <a:xfrm>
            <a:off x="11095181" y="6414761"/>
            <a:ext cx="258620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Rektangel 5"/>
          <p:cNvSpPr/>
          <p:nvPr/>
        </p:nvSpPr>
        <p:spPr>
          <a:xfrm>
            <a:off x="1296573" y="2288813"/>
            <a:ext cx="10537874" cy="1455496"/>
          </a:xfrm>
          <a:prstGeom prst="rect">
            <a:avLst/>
          </a:prstGeom>
          <a:solidFill>
            <a:srgbClr val="FFFFFF">
              <a:alpha val="77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cap="all" spc="-100" sz="4800"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t>Föräldrar möte – Lag XX</a:t>
            </a:r>
            <a:endParaRPr sz="6000">
              <a:solidFill>
                <a:srgbClr val="FF0000"/>
              </a:solidFill>
            </a:endParaRPr>
          </a:p>
          <a:p>
            <a:pPr algn="ctr">
              <a:defRPr cap="all" spc="-100" sz="4800"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t>2025 –xx-xx</a:t>
            </a:r>
          </a:p>
        </p:txBody>
      </p:sp>
      <p:pic>
        <p:nvPicPr>
          <p:cNvPr id="437" name="Bildobjekt 4" descr="Bildobjekt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Rektangel 5"/>
          <p:cNvSpPr/>
          <p:nvPr/>
        </p:nvSpPr>
        <p:spPr>
          <a:xfrm>
            <a:off x="1296573" y="2288813"/>
            <a:ext cx="10537874" cy="850361"/>
          </a:xfrm>
          <a:prstGeom prst="rect">
            <a:avLst/>
          </a:prstGeom>
          <a:solidFill>
            <a:srgbClr val="FFFFFF">
              <a:alpha val="77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cap="all" spc="-100" sz="600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VAD KOSTAR TÄBY BASKET</a:t>
            </a:r>
          </a:p>
        </p:txBody>
      </p:sp>
      <p:pic>
        <p:nvPicPr>
          <p:cNvPr id="473" name="Bildobjekt 4" descr="Bildobjekt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45422"/>
            <a:ext cx="1486584" cy="14865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Täby Basket omsätter ca 4 mkr</a:t>
            </a:r>
          </a:p>
        </p:txBody>
      </p:sp>
      <p:sp>
        <p:nvSpPr>
          <p:cNvPr id="476" name="Platshållare för innehåll 2"/>
          <p:cNvSpPr txBox="1"/>
          <p:nvPr>
            <p:ph type="body" sz="quarter" idx="1"/>
          </p:nvPr>
        </p:nvSpPr>
        <p:spPr>
          <a:xfrm>
            <a:off x="803027" y="2142145"/>
            <a:ext cx="3464175" cy="435134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Vi har följande intäkter.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  <a:r>
              <a:t>Vår vinst är ca 10 000 per verksamhetsår och återinvesteras i verksamheten.</a:t>
            </a:r>
          </a:p>
        </p:txBody>
      </p:sp>
      <p:pic>
        <p:nvPicPr>
          <p:cNvPr id="477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18529"/>
            <a:ext cx="1486584" cy="1486581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478" name="Diagram 7"/>
          <p:cNvGraphicFramePr/>
          <p:nvPr/>
        </p:nvGraphicFramePr>
        <p:xfrm>
          <a:off x="4485747" y="15230"/>
          <a:ext cx="7927337" cy="7927337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Täby Basket omsätter ca 4 mkr</a:t>
            </a:r>
          </a:p>
        </p:txBody>
      </p:sp>
      <p:sp>
        <p:nvSpPr>
          <p:cNvPr id="481" name="Platshållare för innehåll 2"/>
          <p:cNvSpPr txBox="1"/>
          <p:nvPr>
            <p:ph type="body" sz="half" idx="1"/>
          </p:nvPr>
        </p:nvSpPr>
        <p:spPr>
          <a:xfrm>
            <a:off x="803027" y="2142145"/>
            <a:ext cx="4723131" cy="435134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/>
            </a:pPr>
            <a:r>
              <a:t>Klubbens kostnader.</a:t>
            </a:r>
          </a:p>
          <a:p>
            <a:pPr marL="0" indent="0">
              <a:buSzTx/>
              <a:buNone/>
              <a:defRPr sz="2400"/>
            </a:pPr>
          </a:p>
          <a:p>
            <a:pPr marL="0" indent="0">
              <a:buSzTx/>
              <a:buNone/>
              <a:defRPr sz="2400"/>
            </a:pPr>
            <a:r>
              <a:t>Klubben har 3 anställda.</a:t>
            </a:r>
          </a:p>
          <a:p>
            <a:pPr marL="0" indent="0">
              <a:buSzTx/>
              <a:buNone/>
              <a:defRPr sz="2400"/>
            </a:pPr>
            <a:r>
              <a:t>Kanslichef: Fredrik</a:t>
            </a:r>
            <a:br/>
            <a:r>
              <a:t>Sportchef: Angelica</a:t>
            </a:r>
          </a:p>
          <a:p>
            <a:pPr marL="0" indent="0">
              <a:buSzTx/>
              <a:buNone/>
              <a:defRPr sz="2400"/>
            </a:pPr>
            <a:r>
              <a:t>Tränare: Anders</a:t>
            </a:r>
          </a:p>
          <a:p>
            <a:pPr marL="0" indent="0">
              <a:buSzTx/>
              <a:buNone/>
              <a:defRPr sz="2400"/>
            </a:pPr>
          </a:p>
          <a:p>
            <a:pPr marL="0" indent="0">
              <a:buSzTx/>
              <a:buNone/>
              <a:defRPr sz="2400"/>
            </a:pPr>
            <a:r>
              <a:t>Tränare NiU: Pablo/Angelica</a:t>
            </a:r>
          </a:p>
          <a:p>
            <a:pPr marL="0" indent="0">
              <a:buSzTx/>
              <a:buNone/>
              <a:defRPr sz="2400"/>
            </a:pPr>
            <a:r>
              <a:t>Tränare Bergtorp: Pablo/Anders</a:t>
            </a:r>
          </a:p>
        </p:txBody>
      </p:sp>
      <p:pic>
        <p:nvPicPr>
          <p:cNvPr id="482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18529"/>
            <a:ext cx="1486584" cy="1486581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483" name="Diagram 7"/>
          <p:cNvGraphicFramePr/>
          <p:nvPr/>
        </p:nvGraphicFramePr>
        <p:xfrm>
          <a:off x="5140625" y="-43659"/>
          <a:ext cx="7989172" cy="798917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Styrelsen och utskott</a:t>
            </a:r>
          </a:p>
        </p:txBody>
      </p:sp>
      <p:sp>
        <p:nvSpPr>
          <p:cNvPr id="486" name="Platshållare för innehåll 2"/>
          <p:cNvSpPr txBox="1"/>
          <p:nvPr>
            <p:ph type="body" sz="quarter" idx="1"/>
          </p:nvPr>
        </p:nvSpPr>
        <p:spPr>
          <a:xfrm>
            <a:off x="6834554" y="2265240"/>
            <a:ext cx="5105403" cy="257053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Arbetsutskott</a:t>
            </a:r>
          </a:p>
          <a:p>
            <a:pPr/>
            <a:r>
              <a:t>Verksamhetsutskott.</a:t>
            </a:r>
          </a:p>
          <a:p>
            <a:pPr/>
            <a:r>
              <a:t>Ungdomsutskott.</a:t>
            </a:r>
          </a:p>
        </p:txBody>
      </p:sp>
      <p:sp>
        <p:nvSpPr>
          <p:cNvPr id="487" name="Platshållare för innehåll 2"/>
          <p:cNvSpPr txBox="1"/>
          <p:nvPr/>
        </p:nvSpPr>
        <p:spPr>
          <a:xfrm>
            <a:off x="1025768" y="2153871"/>
            <a:ext cx="5105405" cy="3842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777240">
              <a:lnSpc>
                <a:spcPct val="81000"/>
              </a:lnSpc>
              <a:spcBef>
                <a:spcPts val="800"/>
              </a:spcBef>
              <a:defRPr sz="2300"/>
            </a:pPr>
            <a:r>
              <a:t>Styrelse.</a:t>
            </a:r>
          </a:p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buSzPct val="100000"/>
              <a:buFont typeface="Arial"/>
              <a:buChar char="•"/>
              <a:defRPr sz="2300"/>
            </a:pPr>
            <a:r>
              <a:t>Erik Söderberg (ordf)</a:t>
            </a:r>
          </a:p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buSzPct val="100000"/>
              <a:buFont typeface="Arial"/>
              <a:buChar char="•"/>
              <a:defRPr sz="2300"/>
            </a:pPr>
            <a:r>
              <a:t>Kalle Gothard(vice ordf)</a:t>
            </a:r>
          </a:p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buSzPct val="100000"/>
              <a:buFont typeface="Arial"/>
              <a:buChar char="•"/>
              <a:defRPr sz="2300"/>
            </a:pPr>
            <a:r>
              <a:t>Jamila Assel </a:t>
            </a:r>
            <a:r>
              <a:t>(Kassör)</a:t>
            </a:r>
          </a:p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buSzPct val="100000"/>
              <a:buFont typeface="Arial"/>
              <a:buChar char="•"/>
              <a:defRPr sz="2300"/>
            </a:pPr>
            <a:r>
              <a:t>Per Ditzinger (Sekreterare)</a:t>
            </a:r>
          </a:p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buSzPct val="100000"/>
              <a:buFont typeface="Arial"/>
              <a:buChar char="•"/>
              <a:defRPr sz="2300"/>
            </a:pPr>
            <a:r>
              <a:t>Per Danielson (Ledamot)</a:t>
            </a:r>
          </a:p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buSzPct val="100000"/>
              <a:buFont typeface="Arial"/>
              <a:buChar char="•"/>
              <a:defRPr sz="2300"/>
            </a:pPr>
            <a:r>
              <a:t>Mikael Rudinssson (Suppelant)</a:t>
            </a:r>
          </a:p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buSzPct val="100000"/>
              <a:buFont typeface="Arial"/>
              <a:buChar char="•"/>
              <a:defRPr sz="2300"/>
            </a:pPr>
            <a:r>
              <a:t>Tuva Redare </a:t>
            </a:r>
            <a:r>
              <a:t>(Suppleant)</a:t>
            </a:r>
          </a:p>
        </p:txBody>
      </p:sp>
      <p:pic>
        <p:nvPicPr>
          <p:cNvPr id="488" name="Bildobjekt 6" descr="Bildobjekt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Prioriterade verksamhetsområden 25-26</a:t>
            </a:r>
          </a:p>
        </p:txBody>
      </p:sp>
      <p:pic>
        <p:nvPicPr>
          <p:cNvPr id="491" name="Bildobjekt 5" descr="Bildobjekt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  <p:sp>
        <p:nvSpPr>
          <p:cNvPr id="492" name="Ledarutveckling.…"/>
          <p:cNvSpPr txBox="1"/>
          <p:nvPr/>
        </p:nvSpPr>
        <p:spPr>
          <a:xfrm>
            <a:off x="698790" y="1789938"/>
            <a:ext cx="10794420" cy="4211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1404">
                <a:latin typeface="+mj-lt"/>
                <a:ea typeface="+mj-ea"/>
                <a:cs typeface="+mj-cs"/>
                <a:sym typeface="Helvetica"/>
              </a:defRPr>
            </a:pPr>
            <a:r>
              <a:t>Ledarutveckling. </a:t>
            </a:r>
          </a:p>
          <a:p>
            <a:pPr marL="110690" indent="-110690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Fortsätta arbetet från senast året, och den strategi/plan som jobbats fram.</a:t>
            </a:r>
          </a:p>
          <a:p>
            <a:pPr marL="110690" indent="-110690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Ta fram nya metoder och arbetssätt som inom ramen för ledarmentorer/åldersgruppansvariga,</a:t>
            </a:r>
          </a:p>
          <a:p>
            <a:pPr marL="140769" indent="-140769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Fortsatt arbete med rekrytering av nya ledare till våra grupper. </a:t>
            </a:r>
          </a:p>
          <a:p>
            <a:pPr marL="140769" indent="-140769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Se över hur vi kan öka engagemang från Föräldrar.</a:t>
            </a:r>
          </a:p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1404">
                <a:latin typeface="+mj-lt"/>
                <a:ea typeface="+mj-ea"/>
                <a:cs typeface="+mj-cs"/>
                <a:sym typeface="Helvetica"/>
              </a:defRPr>
            </a:pPr>
            <a:r>
              <a:t>Norrort.</a:t>
            </a:r>
          </a:p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1404">
                <a:latin typeface="+mj-lt"/>
                <a:ea typeface="+mj-ea"/>
                <a:cs typeface="+mj-cs"/>
                <a:sym typeface="Helvetica"/>
              </a:defRPr>
            </a:pPr>
            <a:r>
              <a:t>•</a:t>
            </a:r>
            <a:r>
              <a:rPr b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/>
              <a:t>Fortsatt kontinuerligt arbete i Norrortsrådet.</a:t>
            </a:r>
          </a:p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•</a:t>
            </a:r>
            <a:r>
              <a:rPr>
                <a:latin typeface="Arial"/>
                <a:ea typeface="Arial"/>
                <a:cs typeface="Arial"/>
                <a:sym typeface="Arial"/>
              </a:rPr>
              <a:t> </a:t>
            </a:r>
            <a:r>
              <a:t>Fortsätta att utveckla och anpassa Norrorts verksamhet till nya ekonomiska och sportsliga förutsättningar.</a:t>
            </a:r>
          </a:p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1404">
                <a:latin typeface="+mj-lt"/>
                <a:ea typeface="+mj-ea"/>
                <a:cs typeface="+mj-cs"/>
                <a:sym typeface="Helvetica"/>
              </a:defRPr>
            </a:pPr>
            <a:r>
              <a:t>Föreningsutveckling / ekonomi</a:t>
            </a:r>
          </a:p>
          <a:p>
            <a:pPr marL="110690" indent="-110690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Hur fördels våra intäkter?</a:t>
            </a:r>
          </a:p>
          <a:p>
            <a:pPr marL="110690" indent="-110690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Hur kan vi öka våra intäkter totalt?</a:t>
            </a:r>
          </a:p>
          <a:p>
            <a:pPr marL="110690" indent="-110690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Vilka framtida behov ser vi där ökade intäkter kan ha direkt positiv påverkan på verksamheten, tex ledarutveckling.</a:t>
            </a:r>
          </a:p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1404">
                <a:latin typeface="+mj-lt"/>
                <a:ea typeface="+mj-ea"/>
                <a:cs typeface="+mj-cs"/>
                <a:sym typeface="Helvetica"/>
              </a:defRPr>
            </a:pPr>
            <a:r>
              <a:t>Hallar och anläggningar.</a:t>
            </a:r>
          </a:p>
          <a:p>
            <a:pPr marL="140769" indent="-140769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Fortsatt dialog med Täby Kommun och politiker i frågor om hallar och anläggningar.</a:t>
            </a:r>
          </a:p>
          <a:p>
            <a:pPr marL="140769" indent="-140769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Vara delaktiga i de forum som finns inom Täby Kommun, samt samverkan med övriga föreningar i Täby.</a:t>
            </a:r>
          </a:p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•</a:t>
            </a:r>
            <a:r>
              <a:rPr>
                <a:latin typeface="Arial"/>
                <a:ea typeface="Arial"/>
                <a:cs typeface="Arial"/>
                <a:sym typeface="Arial"/>
              </a:rPr>
              <a:t> </a:t>
            </a:r>
            <a:r>
              <a:t>Se på vilket sätt de initiativ som finns från Stockholm Basket kan användas i arbetet iTäby.</a:t>
            </a:r>
          </a:p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1404">
                <a:latin typeface="+mj-lt"/>
                <a:ea typeface="+mj-ea"/>
                <a:cs typeface="+mj-cs"/>
                <a:sym typeface="Helvetica"/>
              </a:defRPr>
            </a:pPr>
            <a:r>
              <a:t>Fokus på flickor i verksamheten.</a:t>
            </a:r>
          </a:p>
          <a:p>
            <a:pPr marL="110690" indent="-110690" defTabSz="1270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Fortsätta arbetet med att hitta korta och långsiktiga strategier för att öka och behålla antalet flickor i föreningen.</a:t>
            </a:r>
          </a:p>
          <a:p>
            <a:pPr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4">
                <a:latin typeface="+mj-lt"/>
                <a:ea typeface="+mj-ea"/>
                <a:cs typeface="+mj-cs"/>
                <a:sym typeface="Helvetica"/>
              </a:defRPr>
            </a:pPr>
            <a:r>
              <a:t>•</a:t>
            </a:r>
            <a:r>
              <a:rPr>
                <a:latin typeface="Arial"/>
                <a:ea typeface="Arial"/>
                <a:cs typeface="Arial"/>
                <a:sym typeface="Arial"/>
              </a:rPr>
              <a:t> </a:t>
            </a:r>
            <a:r>
              <a:t>Utvärdera samarbetet inom Norrort på flicksidan.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ektangel 5"/>
          <p:cNvSpPr/>
          <p:nvPr/>
        </p:nvSpPr>
        <p:spPr>
          <a:xfrm>
            <a:off x="1296573" y="2288813"/>
            <a:ext cx="10537874" cy="850361"/>
          </a:xfrm>
          <a:prstGeom prst="rect">
            <a:avLst/>
          </a:prstGeom>
          <a:solidFill>
            <a:srgbClr val="FFFFFF">
              <a:alpha val="77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cap="all" spc="-100" sz="600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Nu vår grupp</a:t>
            </a:r>
          </a:p>
        </p:txBody>
      </p:sp>
      <p:pic>
        <p:nvPicPr>
          <p:cNvPr id="495" name="Bildobjekt 4" descr="Bildobjekt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45422"/>
            <a:ext cx="1486584" cy="14865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Vårt lag/träningsgrupp XX</a:t>
            </a:r>
          </a:p>
        </p:txBody>
      </p:sp>
      <p:sp>
        <p:nvSpPr>
          <p:cNvPr id="498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Träningar</a:t>
            </a:r>
          </a:p>
          <a:p>
            <a:pPr marL="0" indent="0">
              <a:buSzTx/>
              <a:buNone/>
            </a:pPr>
            <a:r>
              <a:t>Seriespel och deltagande i cuper</a:t>
            </a:r>
          </a:p>
          <a:p>
            <a:pPr marL="0" indent="0">
              <a:buSzTx/>
              <a:buNone/>
            </a:pPr>
            <a:r>
              <a:t>Avgifter</a:t>
            </a:r>
          </a:p>
          <a:p>
            <a:pPr marL="0" indent="0">
              <a:buSzTx/>
              <a:buNone/>
            </a:pPr>
            <a:r>
              <a:t>Arbetsuppgifter och organisation</a:t>
            </a:r>
          </a:p>
        </p:txBody>
      </p:sp>
      <p:pic>
        <p:nvPicPr>
          <p:cNvPr id="499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Träningar</a:t>
            </a:r>
          </a:p>
        </p:txBody>
      </p:sp>
      <p:sp>
        <p:nvSpPr>
          <p:cNvPr id="502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Xx</a:t>
            </a:r>
          </a:p>
          <a:p>
            <a:pPr marL="0" indent="0">
              <a:buSzTx/>
              <a:buNone/>
            </a:pPr>
            <a:r>
              <a:t>Xx</a:t>
            </a:r>
          </a:p>
          <a:p>
            <a:pPr marL="0" indent="0">
              <a:buSzTx/>
              <a:buNone/>
            </a:pPr>
            <a:r>
              <a:t>Xx</a:t>
            </a:r>
          </a:p>
          <a:p>
            <a:pPr marL="0" indent="0">
              <a:buSzTx/>
              <a:buNone/>
            </a:pPr>
            <a:r>
              <a:t>Xx</a:t>
            </a:r>
          </a:p>
          <a:p>
            <a:pPr marL="0" indent="0">
              <a:buSzTx/>
              <a:buNone/>
            </a:pPr>
            <a:r>
              <a:t>Spelarakademi</a:t>
            </a:r>
          </a:p>
          <a:p>
            <a:pPr marL="0" indent="0">
              <a:buSzTx/>
              <a:buNone/>
            </a:pPr>
            <a:r>
              <a:t>Xx</a:t>
            </a:r>
          </a:p>
          <a:p>
            <a:pPr marL="0" indent="0">
              <a:buSzTx/>
              <a:buNone/>
            </a:pPr>
            <a:r>
              <a:t>Separat anmälan och avgift </a:t>
            </a:r>
          </a:p>
        </p:txBody>
      </p:sp>
      <p:pic>
        <p:nvPicPr>
          <p:cNvPr id="503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Seriespel och Cuper</a:t>
            </a:r>
          </a:p>
        </p:txBody>
      </p:sp>
      <p:sp>
        <p:nvSpPr>
          <p:cNvPr id="506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Xx</a:t>
            </a:r>
          </a:p>
          <a:p>
            <a:pPr marL="0" indent="0">
              <a:buSzTx/>
              <a:buNone/>
            </a:pPr>
            <a:r>
              <a:t>Xx</a:t>
            </a:r>
          </a:p>
          <a:p>
            <a:pPr marL="0" indent="0">
              <a:buSzTx/>
              <a:buNone/>
            </a:pPr>
            <a:r>
              <a:t>Xx</a:t>
            </a:r>
          </a:p>
          <a:p>
            <a:pPr marL="0" indent="0">
              <a:buSzTx/>
              <a:buNone/>
            </a:pPr>
            <a:r>
              <a:t>Xx</a:t>
            </a:r>
          </a:p>
        </p:txBody>
      </p:sp>
      <p:pic>
        <p:nvPicPr>
          <p:cNvPr id="507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Seriespel och Cuper</a:t>
            </a:r>
          </a:p>
        </p:txBody>
      </p:sp>
      <p:sp>
        <p:nvSpPr>
          <p:cNvPr id="510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Medlemsavgift</a:t>
            </a:r>
          </a:p>
          <a:p>
            <a:pPr marL="0" indent="0">
              <a:buSzTx/>
              <a:buNone/>
            </a:pPr>
            <a:r>
              <a:t>00</a:t>
            </a:r>
          </a:p>
          <a:p>
            <a:pPr marL="0" indent="0">
              <a:buSzTx/>
              <a:buNone/>
            </a:pPr>
            <a:r>
              <a:t>Träningsavgift</a:t>
            </a:r>
          </a:p>
          <a:p>
            <a:pPr marL="0" indent="0">
              <a:buSzTx/>
              <a:buNone/>
            </a:pPr>
            <a:r>
              <a:t>00</a:t>
            </a:r>
          </a:p>
          <a:p>
            <a:pPr marL="0" indent="0">
              <a:buSzTx/>
              <a:buNone/>
            </a:pPr>
            <a:r>
              <a:t>Spelarakademi</a:t>
            </a:r>
          </a:p>
          <a:p>
            <a:pPr marL="0" indent="0">
              <a:buSzTx/>
              <a:buNone/>
            </a:pPr>
            <a:r>
              <a:t>00</a:t>
            </a:r>
          </a:p>
          <a:p>
            <a:pPr marL="0" indent="0">
              <a:buSzTx/>
              <a:buNone/>
            </a:pPr>
            <a:r>
              <a:t>Avgifterna faktureras baserat på medlemsuppgifterna i vårt medlemsregister my club som ledare/lagförälder håller aktuellt</a:t>
            </a:r>
          </a:p>
        </p:txBody>
      </p:sp>
      <p:pic>
        <p:nvPicPr>
          <p:cNvPr id="511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Agenda</a:t>
            </a:r>
          </a:p>
        </p:txBody>
      </p:sp>
      <p:sp>
        <p:nvSpPr>
          <p:cNvPr id="440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VÄLKOMMEN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Vem är vem?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Vår klubb - Täby Basket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Idé och värdegrund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Klubbfakta och ekonomi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Verksamhetsplan 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Organisation och bemanning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Vårt lag/träningsgrupp - xx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Träningstider, seriespel, cuper, arbetsuppgifter, organisation, medlemsregister, avgifter, lagkassa m m</a:t>
            </a:r>
          </a:p>
          <a:p>
            <a:pPr marL="504063" indent="-504063" defTabSz="896111">
              <a:lnSpc>
                <a:spcPct val="72000"/>
              </a:lnSpc>
              <a:spcBef>
                <a:spcPts val="900"/>
              </a:spcBef>
              <a:buFontTx/>
              <a:buAutoNum type="arabicPeriod" startAt="1"/>
              <a:defRPr sz="2450"/>
            </a:pPr>
            <a:r>
              <a:t>Övriga frågor</a:t>
            </a:r>
          </a:p>
        </p:txBody>
      </p:sp>
      <p:pic>
        <p:nvPicPr>
          <p:cNvPr id="441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Lag föräldrar / organisation</a:t>
            </a:r>
          </a:p>
        </p:txBody>
      </p:sp>
      <p:sp>
        <p:nvSpPr>
          <p:cNvPr id="514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Vilka resurser behöver laget nu ?</a:t>
            </a:r>
          </a:p>
          <a:p>
            <a:pPr marL="0" indent="0">
              <a:buSzTx/>
              <a:buNone/>
            </a:pPr>
            <a:r>
              <a:t>Vilka resurser behöver vi längre fram ?</a:t>
            </a:r>
          </a:p>
          <a:p>
            <a:pPr marL="0" indent="0">
              <a:buSzTx/>
              <a:buNone/>
            </a:pPr>
            <a:r>
              <a:t>Ta hjälp från vårt nya Föräldrarutskott!</a:t>
            </a:r>
          </a:p>
        </p:txBody>
      </p:sp>
      <p:pic>
        <p:nvPicPr>
          <p:cNvPr id="515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868680">
              <a:defRPr sz="3600"/>
            </a:lvl1pPr>
          </a:lstStyle>
          <a:p>
            <a:pPr/>
            <a:r>
              <a:t>Täby Basket en av sveriges bästa basketklubbar</a:t>
            </a:r>
          </a:p>
        </p:txBody>
      </p:sp>
      <p:sp>
        <p:nvSpPr>
          <p:cNvPr id="518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Täby Basket är en ideell förening.</a:t>
            </a:r>
          </a:p>
          <a:p>
            <a:pPr marL="0" indent="0">
              <a:buSzTx/>
              <a:buNone/>
            </a:pPr>
            <a:r>
              <a:t>Täby Basket är dess medlemmar och inget annat.</a:t>
            </a:r>
          </a:p>
          <a:p>
            <a:pPr marL="0" indent="0">
              <a:buSzTx/>
              <a:buNone/>
            </a:pPr>
            <a:r>
              <a:t>Klubben är helt beroende av våra egna ideella insatser.</a:t>
            </a:r>
          </a:p>
          <a:p>
            <a:pPr marL="0" indent="0">
              <a:buSzTx/>
              <a:buNone/>
            </a:pPr>
            <a:r>
              <a:t>Vi gör ett grymt bra jobb, vi har kul och vi behöver alltid blir fler som delar på jobbet.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  <a:r>
              <a:t>Vad kan Jag/Du göra för att vi skall fortsätta att lyckas?</a:t>
            </a:r>
          </a:p>
        </p:txBody>
      </p:sp>
      <p:pic>
        <p:nvPicPr>
          <p:cNvPr id="519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Rubrik 1"/>
          <p:cNvSpPr txBox="1"/>
          <p:nvPr>
            <p:ph type="title"/>
          </p:nvPr>
        </p:nvSpPr>
        <p:spPr>
          <a:xfrm>
            <a:off x="1241612" y="2766217"/>
            <a:ext cx="10515601" cy="1325564"/>
          </a:xfrm>
          <a:prstGeom prst="rect">
            <a:avLst/>
          </a:prstGeom>
        </p:spPr>
        <p:txBody>
          <a:bodyPr/>
          <a:lstStyle>
            <a:lvl1pPr algn="ctr" defTabSz="877822">
              <a:defRPr sz="6300"/>
            </a:lvl1pPr>
          </a:lstStyle>
          <a:p>
            <a:pPr/>
            <a:r>
              <a:t>https://tabybasket.myclub.se</a:t>
            </a:r>
          </a:p>
        </p:txBody>
      </p:sp>
      <p:pic>
        <p:nvPicPr>
          <p:cNvPr id="522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1000"/>
              </a:lnSpc>
              <a:buSzTx/>
              <a:buNone/>
              <a:defRPr b="1" sz="3200"/>
            </a:pPr>
            <a:r>
              <a:t>50 år 2019</a:t>
            </a:r>
            <a:endParaRPr sz="2600"/>
          </a:p>
          <a:p>
            <a:pPr marL="0" indent="0" algn="ctr">
              <a:lnSpc>
                <a:spcPct val="81000"/>
              </a:lnSpc>
              <a:buSzTx/>
              <a:buNone/>
              <a:defRPr b="1" sz="3200"/>
            </a:pPr>
            <a:r>
              <a:t>Tusentals barn och ungdomar genom åren.</a:t>
            </a:r>
            <a:endParaRPr sz="2600"/>
          </a:p>
          <a:p>
            <a:pPr marL="0" indent="0" algn="ctr">
              <a:lnSpc>
                <a:spcPct val="81000"/>
              </a:lnSpc>
              <a:buSzTx/>
              <a:buNone/>
              <a:defRPr b="1" sz="3200"/>
            </a:pPr>
            <a:r>
              <a:t>Barn, ungdomar och äldre i rörelse.</a:t>
            </a:r>
            <a:endParaRPr sz="2600"/>
          </a:p>
          <a:p>
            <a:pPr marL="0" indent="0" algn="ctr">
              <a:lnSpc>
                <a:spcPct val="81000"/>
              </a:lnSpc>
              <a:buSzTx/>
              <a:buNone/>
              <a:defRPr b="1" sz="3200"/>
            </a:pPr>
            <a:r>
              <a:t>Basket är vårt verktyg.</a:t>
            </a:r>
            <a:endParaRPr sz="2600"/>
          </a:p>
          <a:p>
            <a:pPr marL="0" indent="0" algn="ctr">
              <a:lnSpc>
                <a:spcPct val="81000"/>
              </a:lnSpc>
              <a:buSzTx/>
              <a:buNone/>
              <a:defRPr b="1" sz="3200"/>
            </a:pPr>
          </a:p>
          <a:p>
            <a:pPr marL="0" indent="0" algn="ctr">
              <a:lnSpc>
                <a:spcPct val="81000"/>
              </a:lnSpc>
              <a:buSzTx/>
              <a:buNone/>
              <a:defRPr b="1" sz="3200"/>
            </a:pPr>
            <a:r>
              <a:t>Vi är en del av den svenska idrottsrörelsen.</a:t>
            </a:r>
            <a:endParaRPr sz="2600"/>
          </a:p>
          <a:p>
            <a:pPr marL="0" indent="0" algn="ctr">
              <a:lnSpc>
                <a:spcPct val="81000"/>
              </a:lnSpc>
              <a:buSzTx/>
              <a:buNone/>
              <a:defRPr b="1" sz="3200"/>
            </a:pPr>
            <a:r>
              <a:t>En stark ideell kraft.</a:t>
            </a:r>
          </a:p>
        </p:txBody>
      </p:sp>
      <p:pic>
        <p:nvPicPr>
          <p:cNvPr id="444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  <p:sp>
        <p:nvSpPr>
          <p:cNvPr id="445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Vår klubb - Täby Basket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Täby Basket klubbidé och värdegrund</a:t>
            </a:r>
          </a:p>
        </p:txBody>
      </p:sp>
      <p:sp>
        <p:nvSpPr>
          <p:cNvPr id="448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 algn="ctr" defTabSz="905255">
              <a:spcBef>
                <a:spcPts val="900"/>
              </a:spcBef>
              <a:buSzTx/>
              <a:buNone/>
              <a:defRPr b="1" sz="2574"/>
            </a:pPr>
            <a:r>
              <a:t>Vi finns till för att: </a:t>
            </a:r>
          </a:p>
          <a:p>
            <a:pPr marL="0" indent="0" algn="ctr" defTabSz="905255">
              <a:spcBef>
                <a:spcPts val="900"/>
              </a:spcBef>
              <a:buSzTx/>
              <a:buNone/>
              <a:defRPr b="1" sz="2574">
                <a:solidFill>
                  <a:srgbClr val="FF0000"/>
                </a:solidFill>
              </a:defRPr>
            </a:pPr>
            <a:r>
              <a:t>”Genom glädje, sunda värderingar och gemenskap skapar vi framgång på och vid sidan av basketplanen.” </a:t>
            </a:r>
          </a:p>
          <a:p>
            <a:pPr marL="0" indent="0" algn="ctr" defTabSz="905255">
              <a:spcBef>
                <a:spcPts val="900"/>
              </a:spcBef>
              <a:buSzTx/>
              <a:buNone/>
              <a:defRPr b="1" sz="2574"/>
            </a:pPr>
          </a:p>
          <a:p>
            <a:pPr marL="0" indent="0" algn="ctr" defTabSz="905255">
              <a:spcBef>
                <a:spcPts val="900"/>
              </a:spcBef>
              <a:buSzTx/>
              <a:buNone/>
              <a:defRPr b="1" sz="2574"/>
            </a:pPr>
            <a:r>
              <a:t>Vår värdegrund vilar på våra fyra K.</a:t>
            </a:r>
          </a:p>
          <a:p>
            <a:pPr marL="0" indent="0" algn="ctr" defTabSz="905255">
              <a:spcBef>
                <a:spcPts val="900"/>
              </a:spcBef>
              <a:buSzTx/>
              <a:buNone/>
              <a:defRPr b="1" sz="2574">
                <a:solidFill>
                  <a:srgbClr val="FF0000"/>
                </a:solidFill>
              </a:defRPr>
            </a:pPr>
            <a:r>
              <a:t>Kamratskap</a:t>
            </a:r>
          </a:p>
          <a:p>
            <a:pPr marL="0" indent="0" algn="ctr" defTabSz="905255">
              <a:spcBef>
                <a:spcPts val="900"/>
              </a:spcBef>
              <a:buSzTx/>
              <a:buNone/>
              <a:defRPr b="1" sz="2574">
                <a:solidFill>
                  <a:srgbClr val="FF0000"/>
                </a:solidFill>
              </a:defRPr>
            </a:pPr>
            <a:r>
              <a:t>Kul</a:t>
            </a:r>
          </a:p>
          <a:p>
            <a:pPr marL="0" indent="0" algn="ctr" defTabSz="905255">
              <a:spcBef>
                <a:spcPts val="900"/>
              </a:spcBef>
              <a:buSzTx/>
              <a:buNone/>
              <a:defRPr b="1" sz="2574">
                <a:solidFill>
                  <a:srgbClr val="FF0000"/>
                </a:solidFill>
              </a:defRPr>
            </a:pPr>
            <a:r>
              <a:t>Kvalitet</a:t>
            </a:r>
          </a:p>
          <a:p>
            <a:pPr marL="0" indent="0" algn="ctr" defTabSz="905255">
              <a:spcBef>
                <a:spcPts val="900"/>
              </a:spcBef>
              <a:buSzTx/>
              <a:buNone/>
              <a:defRPr b="1" sz="2574">
                <a:solidFill>
                  <a:srgbClr val="FF0000"/>
                </a:solidFill>
              </a:defRPr>
            </a:pPr>
            <a:r>
              <a:t>Kämpa</a:t>
            </a:r>
          </a:p>
        </p:txBody>
      </p:sp>
      <p:pic>
        <p:nvPicPr>
          <p:cNvPr id="449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Täby Basket klubbfakta</a:t>
            </a:r>
          </a:p>
        </p:txBody>
      </p:sp>
      <p:sp>
        <p:nvSpPr>
          <p:cNvPr id="452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</a:pPr>
            <a:r>
              <a:t>Grundad 1969, 2025: 985 medlemmar.</a:t>
            </a:r>
          </a:p>
          <a:p>
            <a:pPr lvl="1">
              <a:lnSpc>
                <a:spcPct val="81000"/>
              </a:lnSpc>
            </a:pPr>
            <a:r>
              <a:t>679 är upp till 16 år.</a:t>
            </a:r>
          </a:p>
          <a:p>
            <a:pPr lvl="1">
              <a:lnSpc>
                <a:spcPct val="81000"/>
              </a:lnSpc>
            </a:pPr>
            <a:r>
              <a:t>I Norrort är det 132 aktiva spelare från U17 och äldre</a:t>
            </a:r>
          </a:p>
          <a:p>
            <a:pPr marL="0" indent="0">
              <a:lnSpc>
                <a:spcPct val="81000"/>
              </a:lnSpc>
              <a:buSzTx/>
              <a:buNone/>
              <a:defRPr i="1"/>
            </a:pPr>
            <a:r>
              <a:t>Vi har 28 träningsgrupper ungdomar och 45 lag i åldern 6-16 år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Vi har 5 motionsgrupper med 64 spelare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Vi har </a:t>
            </a:r>
            <a:r>
              <a:t>98</a:t>
            </a:r>
            <a:r>
              <a:t> aktiva ledare, vuxna och ungdomar.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Vi har </a:t>
            </a:r>
            <a:r>
              <a:t>25</a:t>
            </a:r>
            <a:r>
              <a:t> aktiva lagföräldrar.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Täby Basket är en ideell förening, så alla insatser är ideella:</a:t>
            </a:r>
            <a:br/>
            <a:r>
              <a:t>Coacher, föräldrar, styrelse, utskott.</a:t>
            </a:r>
          </a:p>
        </p:txBody>
      </p:sp>
      <p:pic>
        <p:nvPicPr>
          <p:cNvPr id="453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Täby Basket klubbfakta</a:t>
            </a:r>
          </a:p>
        </p:txBody>
      </p:sp>
      <p:sp>
        <p:nvSpPr>
          <p:cNvPr id="456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Vår hemvist är i Byängshallen, där vi har värdskapsavtal med Täby Kommun.</a:t>
            </a:r>
          </a:p>
          <a:p>
            <a:pPr marL="0" indent="0">
              <a:buSzTx/>
              <a:buNone/>
            </a:pPr>
            <a:r>
              <a:t>Vi ansvarar för Basketinriktningen på Bergtorpsskolan åk 6-9</a:t>
            </a:r>
          </a:p>
          <a:p>
            <a:pPr marL="0" indent="0">
              <a:buSzTx/>
              <a:buNone/>
            </a:pPr>
            <a:r>
              <a:t>Vi ansvarar för NiU på Tibbleskolan.</a:t>
            </a:r>
          </a:p>
          <a:p>
            <a:pPr marL="0" indent="0">
              <a:buSzTx/>
              <a:buNone/>
            </a:pPr>
            <a:r>
              <a:t>Vi utbildar egna unga ledare och domare i Ledarakademin.</a:t>
            </a:r>
          </a:p>
          <a:p>
            <a:pPr marL="0" indent="0">
              <a:buSzTx/>
              <a:buNone/>
            </a:pPr>
            <a:r>
              <a:t>Vi har regelbundna läger för barn och ungdomar.</a:t>
            </a:r>
          </a:p>
          <a:p>
            <a:pPr marL="0" indent="0">
              <a:buSzTx/>
              <a:buNone/>
            </a:pPr>
            <a:r>
              <a:t>Vi driver Swedbanligan med matcher varje månad för de yngre.  </a:t>
            </a:r>
          </a:p>
        </p:txBody>
      </p:sp>
      <p:pic>
        <p:nvPicPr>
          <p:cNvPr id="457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Täby Basket klubbfakta</a:t>
            </a:r>
          </a:p>
        </p:txBody>
      </p:sp>
      <p:sp>
        <p:nvSpPr>
          <p:cNvPr id="460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Vi bedriver verksamhet från 6 år upp till 16 år.</a:t>
            </a:r>
          </a:p>
          <a:p>
            <a:pPr marL="0" indent="0">
              <a:buSzTx/>
              <a:buNone/>
            </a:pPr>
            <a:r>
              <a:t>Från och med U17 övergår våra spelare till Norrort, ett samarbete med Danderyd Basket.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  <a:r>
              <a:t>Vi vill att så många som möjligt spelar så länge som möjligt.</a:t>
            </a:r>
          </a:p>
          <a:p>
            <a:pPr marL="0" indent="0">
              <a:buSzTx/>
              <a:buNone/>
            </a:pPr>
            <a:r>
              <a:t>Vi vill ge vår ledare och coacher de bästa förutsättningar att utvecklas och därigenom ge våra spelare bästa förutsättningar att utvecklas.</a:t>
            </a:r>
          </a:p>
        </p:txBody>
      </p:sp>
      <p:pic>
        <p:nvPicPr>
          <p:cNvPr id="461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Täby Basket röda tråd/Utveckla spelet</a:t>
            </a:r>
          </a:p>
        </p:txBody>
      </p:sp>
      <p:sp>
        <p:nvSpPr>
          <p:cNvPr id="464" name="Platshållare för innehåll 2"/>
          <p:cNvSpPr txBox="1"/>
          <p:nvPr>
            <p:ph type="body" sz="half" idx="1"/>
          </p:nvPr>
        </p:nvSpPr>
        <p:spPr>
          <a:xfrm>
            <a:off x="838200" y="2124643"/>
            <a:ext cx="10515600" cy="2608713"/>
          </a:xfrm>
          <a:prstGeom prst="rect">
            <a:avLst/>
          </a:prstGeom>
        </p:spPr>
        <p:txBody>
          <a:bodyPr/>
          <a:lstStyle/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Täby Baskets spelidé </a:t>
            </a:r>
            <a:r>
              <a:rPr b="1"/>
              <a:t>Utveckla spelet </a:t>
            </a:r>
            <a:r>
              <a:t>är inriktad mot processen 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att utbilda spelarna i olika faser utifrån koncept där: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</a:p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</a:t>
            </a:r>
            <a:r>
              <a:rPr>
                <a:uFill>
                  <a:solidFill>
                    <a:srgbClr val="FF0000"/>
                  </a:solidFill>
                </a:uFill>
              </a:rPr>
              <a:t>Så många som möjligt får vara med så länge som möjligt</a:t>
            </a:r>
          </a:p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Varje individ utvecklas efter sina egna unika förutsättningar 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   och ambitionsnivåer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Individen jämförs endast med sig själv i sin utveckling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Kampmomentet i tävlingen är överordnad resultatet 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marL="0" indent="0" defTabSz="448055">
              <a:spcBef>
                <a:spcPts val="0"/>
              </a:spcBef>
              <a:buSzTx/>
              <a:buNone/>
              <a:defRPr sz="1900">
                <a:uFill>
                  <a:solidFill>
                    <a:srgbClr val="FF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Alla ges en bra grenspecifik utbildning</a:t>
            </a:r>
          </a:p>
        </p:txBody>
      </p:sp>
      <p:pic>
        <p:nvPicPr>
          <p:cNvPr id="465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  <p:sp>
        <p:nvSpPr>
          <p:cNvPr id="466" name="FASER…"/>
          <p:cNvSpPr txBox="1"/>
          <p:nvPr/>
        </p:nvSpPr>
        <p:spPr>
          <a:xfrm>
            <a:off x="7337349" y="4584698"/>
            <a:ext cx="4018558" cy="185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584200">
              <a:defRPr b="1" sz="2000" u="sng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FASER</a:t>
            </a:r>
          </a:p>
          <a:p>
            <a:pPr defTabSz="584200">
              <a:defRPr sz="2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U7-U8 Aktiv Start</a:t>
            </a:r>
          </a:p>
          <a:p>
            <a:pPr defTabSz="584200">
              <a:defRPr sz="2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U9-10 FUNdament</a:t>
            </a:r>
          </a:p>
          <a:p>
            <a:pPr defTabSz="584200">
              <a:defRPr sz="2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U11-U12 Lära sig att träna</a:t>
            </a:r>
          </a:p>
          <a:p>
            <a:pPr defTabSz="584200">
              <a:defRPr sz="2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U13-U14 Träna för att kunna träna</a:t>
            </a:r>
          </a:p>
          <a:p>
            <a:pPr defTabSz="584200">
              <a:defRPr sz="20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U15-U16 Lära sig att tävla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Rubrik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Täby Basket ledarutveckling</a:t>
            </a:r>
          </a:p>
        </p:txBody>
      </p:sp>
      <p:sp>
        <p:nvSpPr>
          <p:cNvPr id="469" name="Platshållare för innehåll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  <a:r>
              <a:t>Clinics</a:t>
            </a:r>
          </a:p>
          <a:p>
            <a:pPr marL="0" indent="0">
              <a:buSzTx/>
              <a:buNone/>
            </a:pPr>
            <a:r>
              <a:t>Nivåutbildningar-utvecklingstränare</a:t>
            </a:r>
          </a:p>
          <a:p>
            <a:pPr marL="0" indent="0">
              <a:buSzTx/>
              <a:buNone/>
            </a:pPr>
            <a:r>
              <a:t>SISU</a:t>
            </a:r>
          </a:p>
          <a:p>
            <a:pPr marL="0" indent="0">
              <a:buSzTx/>
              <a:buNone/>
            </a:pPr>
            <a:r>
              <a:t>Interna kurser</a:t>
            </a:r>
          </a:p>
        </p:txBody>
      </p:sp>
      <p:pic>
        <p:nvPicPr>
          <p:cNvPr id="470" name="Bildobjekt 3" descr="Bild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4372" y="31976"/>
            <a:ext cx="1486584" cy="14865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-tema">
  <a:themeElements>
    <a:clrScheme name="Office-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-tema">
  <a:themeElements>
    <a:clrScheme name="Office-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